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70" r:id="rId11"/>
    <p:sldId id="272" r:id="rId12"/>
    <p:sldId id="271" r:id="rId13"/>
    <p:sldId id="266" r:id="rId14"/>
    <p:sldId id="264" r:id="rId15"/>
    <p:sldId id="273" r:id="rId16"/>
    <p:sldId id="276" r:id="rId17"/>
    <p:sldId id="274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990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6FDBCC8-E9A1-C2DF-4153-6A09686252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075108E-DFCE-F5B9-3B56-32AF3D751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7008091-0196-8C5E-0EDC-FA63D9C0C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673AEED-F220-4E88-D9B7-2ACE1C364F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726663-FB3F-8594-0977-03BEDB62DF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642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D7EB082-3734-7314-4240-89ED9A004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19A80E9-F2A6-75C4-D7EF-41A0307E3A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818612A-4458-9199-2A63-A2C75F6F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F2AFAB-1C1A-B47D-BBBD-01496944F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FDA2D2-4FEA-B197-4911-7F5043F0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3379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951CBEB-FC28-60FF-C0DF-9642D596C2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7EB702F-FDC7-AE5C-1FDC-7EBE2AF203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5755C5-EC6D-6FDA-F5D4-6E6DE07B9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861427-3656-2466-97D6-1E5FDE342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F1F649-ADDA-43A7-4C99-97EB36725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0871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4881641-ACDB-242D-6952-2BEC531B4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5E8B54-2842-9CFA-2493-13CA54CC41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D62730-6194-DB52-1ADE-B00B6BE73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63D56F-73A8-9933-B74C-113DDE8D9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7C5FABE-AD7C-9647-062D-A803A474D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96541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0997A27-1A1C-AFAC-87BA-CB3AC9925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967473-EE36-CFA7-103A-473768B680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5FB432-8AE9-D709-8B8A-C20059BC15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689E58-42DC-B036-DFF6-1D53E587A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9D43F4F-08FA-715A-D758-5E1DECBCE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5339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CC74A4-6D43-02D9-1E3B-27E6B58713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12E7A6-1ED9-33C8-368F-696AFA9A2C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64DE86F-8B57-F7C6-76E8-4D002481EB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7538424-9D78-0FFB-1595-8857BAD673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36B876-962B-1628-C567-0075E3363E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37CA28-ADAD-98B3-F396-24FE3A501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4958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91B408-0DDD-1FA5-7AFE-EE760D5B1E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48F0104-CE9C-7CAA-F64D-A2842369B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5CA92E7-70B1-2A63-6343-082F7DA01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7F627FA-B8AD-F684-F795-6B10BB05A7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C2F437E-49CB-51FC-FE24-6BA7C6F3C4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9E07487-F8BB-F2AE-7A77-A31257B46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0810276-B372-7BD5-DB21-66B4D60E1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E089A8B-9D9B-1D5E-90FE-A79E03E29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7074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E06CC6-6881-F505-C2D8-15D35F6944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E4E972-0F87-5F28-C528-59FCAF94DD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EC1B43F-994B-DDDE-D3C5-3CB423963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8E133D3-50E8-CD17-EEB1-38A3BA8AA3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50282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AF4E1C4-A126-EC9A-7569-664F1E6C4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0886983-8CB1-BF44-FE35-91745595E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F2B082-645C-F771-5800-FDACD8EA3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8862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9D53C3-34C3-8B02-7087-05590A4AD4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3E03883-325B-045E-3AD0-347308D3F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C583224-A9A2-C54D-D354-3390428D74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A808B9-3497-A713-9469-AF31E9C6DF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0BFC5B8-C2BB-99C8-C01D-1B44D716A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25C1FC-93CF-579C-616D-D45AC9B81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6696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E69D8A-1E3B-CDDD-221D-96FEACA0A1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7F9A5040-74F6-0D8C-B953-4BDB72D7B4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6EBAEA-FD39-FC69-F6FC-75C8FB1252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DF9296A-16D9-D3B7-317B-5A59465F1E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8072547-3B22-66A0-86FD-3B30E7F54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D6081B-425A-D360-A557-234019D06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1309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A7E1FB4A-75DF-A3C2-AE8A-65F2849E47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560D1BF-119C-2A2C-218F-81BAAB618B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B869059-BD9F-3C51-4AED-7C35D14F4E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B614FBA-CC48-4B06-BAA0-6C490FF78C72}" type="datetimeFigureOut">
              <a:rPr lang="ko-KR" altLang="en-US" smtClean="0"/>
              <a:t>2025-11-23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586AED9-4151-83C8-4DB0-649D7C7A3B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F44C3B-AE70-13B5-915C-19FFF9A422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94BECD3-DBD5-4CD1-98F0-7E23A10744C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63157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5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jpg"/><Relationship Id="rId5" Type="http://schemas.openxmlformats.org/officeDocument/2006/relationships/image" Target="../media/image10.jpg"/><Relationship Id="rId4" Type="http://schemas.openxmlformats.org/officeDocument/2006/relationships/image" Target="../media/image9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E8FB5F-F888-6325-AE67-CC9C552E48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프로젝트 에테르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00F560C-E67C-B018-A7D7-4F6DF171FC1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65183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4F2F0A-5DDA-7808-661F-93DA7759BF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8B8545-EBE3-2957-662C-F7C31CE0B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플레이 </a:t>
            </a:r>
            <a:r>
              <a:rPr lang="en-US" altLang="ko-KR"/>
              <a:t>– </a:t>
            </a:r>
            <a:r>
              <a:rPr lang="ko-KR" altLang="en-US"/>
              <a:t>오브젝트 융해</a:t>
            </a:r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E17F82D1-F69A-9A24-0E0E-6FB246888C59}"/>
              </a:ext>
            </a:extLst>
          </p:cNvPr>
          <p:cNvSpPr txBox="1">
            <a:spLocks/>
          </p:cNvSpPr>
          <p:nvPr/>
        </p:nvSpPr>
        <p:spPr>
          <a:xfrm>
            <a:off x="4909930" y="1838372"/>
            <a:ext cx="7282069" cy="49102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/>
              <a:t>원하는 오브젝트를 융해시킬 경우</a:t>
            </a:r>
            <a:endParaRPr lang="en-US" altLang="ko-KR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/>
              <a:t>에테르</a:t>
            </a:r>
            <a:r>
              <a:rPr lang="en-US" altLang="ko-KR"/>
              <a:t>(</a:t>
            </a:r>
            <a:r>
              <a:rPr lang="ko-KR" altLang="en-US"/>
              <a:t>액체</a:t>
            </a:r>
            <a:r>
              <a:rPr lang="en-US" altLang="ko-KR"/>
              <a:t>)</a:t>
            </a:r>
            <a:r>
              <a:rPr lang="ko-KR" altLang="en-US"/>
              <a:t>로 변하며 녹아내림</a:t>
            </a:r>
            <a:endParaRPr lang="en-US" altLang="ko-KR"/>
          </a:p>
          <a:p>
            <a:pPr marL="0" indent="0">
              <a:buFont typeface="Arial" panose="020B0604020202020204" pitchFamily="34" charset="0"/>
              <a:buNone/>
            </a:pPr>
            <a:endParaRPr lang="en-US" altLang="ko-KR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/>
              <a:t>플레이어는 청소기로 이 에테르를 흡수 가능</a:t>
            </a:r>
            <a:endParaRPr lang="en-US" altLang="ko-KR"/>
          </a:p>
        </p:txBody>
      </p:sp>
      <p:pic>
        <p:nvPicPr>
          <p:cNvPr id="20" name="grok-video-1d35e2a8-cc2a-4145-84cb-e8d7f7562b66 (1)">
            <a:hlinkClick r:id="" action="ppaction://media"/>
            <a:extLst>
              <a:ext uri="{FF2B5EF4-FFF2-40B4-BE49-F238E27FC236}">
                <a16:creationId xmlns:a16="http://schemas.microsoft.com/office/drawing/2014/main" id="{575BC7F0-CA84-4CCC-0792-E7D59B072B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690688"/>
            <a:ext cx="3806480" cy="380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971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2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AA4454-4F4F-E0E8-65B9-DAD350E09F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1DD4FB-D58F-2463-5720-69A1D4A04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플레이 </a:t>
            </a:r>
            <a:r>
              <a:rPr lang="en-US" altLang="ko-KR"/>
              <a:t>– </a:t>
            </a:r>
            <a:r>
              <a:rPr lang="ko-KR" altLang="en-US"/>
              <a:t>오브젝트 생성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056239-5645-69D0-FA3D-EB30E3C2AC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8534" y="4666055"/>
            <a:ext cx="4071730" cy="132556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ko-KR" altLang="en-US"/>
              <a:t>원하는 형태를 선택하여</a:t>
            </a:r>
            <a:endParaRPr lang="en-US" altLang="ko-KR"/>
          </a:p>
          <a:p>
            <a:pPr marL="0" indent="0">
              <a:buNone/>
            </a:pPr>
            <a:r>
              <a:rPr lang="ko-KR" altLang="en-US"/>
              <a:t>설치하면</a:t>
            </a:r>
            <a:endParaRPr lang="en-US" altLang="ko-KR"/>
          </a:p>
          <a:p>
            <a:pPr marL="0" indent="0">
              <a:buNone/>
            </a:pPr>
            <a:r>
              <a:rPr lang="ko-KR" altLang="en-US"/>
              <a:t>위처럼 반투명하게 보임</a:t>
            </a:r>
            <a:endParaRPr lang="en-US" altLang="ko-KR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23DF2D7C-1AD5-94C3-681E-6583337B3154}"/>
              </a:ext>
            </a:extLst>
          </p:cNvPr>
          <p:cNvSpPr txBox="1">
            <a:spLocks/>
          </p:cNvSpPr>
          <p:nvPr/>
        </p:nvSpPr>
        <p:spPr>
          <a:xfrm>
            <a:off x="4380264" y="4667917"/>
            <a:ext cx="4071730" cy="13255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ko-KR" altLang="en-US"/>
              <a:t>에테르를 발사하여</a:t>
            </a:r>
            <a:endParaRPr lang="en-US" altLang="ko-KR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/>
              <a:t>오브젝트를 채우면</a:t>
            </a:r>
            <a:endParaRPr lang="en-US" altLang="ko-KR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/>
              <a:t>액체가 점차 차오름</a:t>
            </a:r>
            <a:endParaRPr lang="en-US" altLang="ko-KR"/>
          </a:p>
        </p:txBody>
      </p:sp>
      <p:sp>
        <p:nvSpPr>
          <p:cNvPr id="17" name="내용 개체 틀 2">
            <a:extLst>
              <a:ext uri="{FF2B5EF4-FFF2-40B4-BE49-F238E27FC236}">
                <a16:creationId xmlns:a16="http://schemas.microsoft.com/office/drawing/2014/main" id="{6D0C9D66-A067-948A-BBCA-4C640D7B8BA5}"/>
              </a:ext>
            </a:extLst>
          </p:cNvPr>
          <p:cNvSpPr txBox="1">
            <a:spLocks/>
          </p:cNvSpPr>
          <p:nvPr/>
        </p:nvSpPr>
        <p:spPr>
          <a:xfrm>
            <a:off x="8235411" y="4666055"/>
            <a:ext cx="4071730" cy="13255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altLang="ko-KR"/>
              <a:t>100%</a:t>
            </a:r>
            <a:r>
              <a:rPr lang="ko-KR" altLang="en-US"/>
              <a:t>가 되면</a:t>
            </a:r>
            <a:endParaRPr lang="en-US" altLang="ko-KR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/>
              <a:t>실제 오브젝트가 됨</a:t>
            </a:r>
            <a:endParaRPr lang="en-US" altLang="ko-KR"/>
          </a:p>
          <a:p>
            <a:pPr marL="0" indent="0">
              <a:buFont typeface="Arial" panose="020B0604020202020204" pitchFamily="34" charset="0"/>
              <a:buNone/>
            </a:pPr>
            <a:r>
              <a:rPr lang="ko-KR" altLang="en-US"/>
              <a:t>이전까지는 실제 오브젝트 </a:t>
            </a:r>
            <a:r>
              <a:rPr lang="en-US" altLang="ko-KR"/>
              <a:t>X</a:t>
            </a:r>
          </a:p>
        </p:txBody>
      </p:sp>
      <p:pic>
        <p:nvPicPr>
          <p:cNvPr id="4" name="그림 3" descr="실내, 스크린샷, 벽, 버려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4ADCA45-E455-5108-2641-97F0F1F0D7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450" y="2058987"/>
            <a:ext cx="3784090" cy="2113769"/>
          </a:xfrm>
          <a:prstGeom prst="rect">
            <a:avLst/>
          </a:prstGeom>
        </p:spPr>
      </p:pic>
      <p:pic>
        <p:nvPicPr>
          <p:cNvPr id="5" name="그림 4" descr="실내, 버려진, 스크린샷, 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B3F6E24-75AA-3A7F-E81D-17AB971CB6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955" y="2058986"/>
            <a:ext cx="3784090" cy="2113769"/>
          </a:xfrm>
          <a:prstGeom prst="rect">
            <a:avLst/>
          </a:prstGeom>
        </p:spPr>
      </p:pic>
      <p:pic>
        <p:nvPicPr>
          <p:cNvPr id="6" name="그림 5" descr="실내, 버려진, 부식, 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4DE2390-6427-5B80-ABBA-D069CEDA7E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5411" y="2058988"/>
            <a:ext cx="3784090" cy="2113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1568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63B818-5397-E64F-DD57-50602BC9BA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B2EA665-3470-3597-5916-9071D48F49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플레이 </a:t>
            </a:r>
            <a:r>
              <a:rPr lang="en-US" altLang="ko-KR"/>
              <a:t>– </a:t>
            </a:r>
            <a:r>
              <a:rPr lang="ko-KR" altLang="en-US"/>
              <a:t>머티리얼 변형</a:t>
            </a:r>
          </a:p>
        </p:txBody>
      </p:sp>
      <p:pic>
        <p:nvPicPr>
          <p:cNvPr id="6" name="grok-video-1d35e2a8-cc2a-4145-84cb-e8d7f7562b66">
            <a:hlinkClick r:id="" action="ppaction://media"/>
            <a:extLst>
              <a:ext uri="{FF2B5EF4-FFF2-40B4-BE49-F238E27FC236}">
                <a16:creationId xmlns:a16="http://schemas.microsoft.com/office/drawing/2014/main" id="{25307CD2-691B-3031-E626-97DC14ED3FE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9869" y="2266122"/>
            <a:ext cx="3761753" cy="376175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CB9586-40A6-7CB5-C041-232351518086}"/>
              </a:ext>
            </a:extLst>
          </p:cNvPr>
          <p:cNvSpPr txBox="1"/>
          <p:nvPr/>
        </p:nvSpPr>
        <p:spPr>
          <a:xfrm>
            <a:off x="4840357" y="2425148"/>
            <a:ext cx="7351643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/>
              <a:t>원하는 머티리얼을 설정한 뒤 발사하면</a:t>
            </a:r>
            <a:endParaRPr lang="en-US" altLang="ko-KR" sz="2800"/>
          </a:p>
          <a:p>
            <a:r>
              <a:rPr lang="ko-KR" altLang="en-US" sz="2800"/>
              <a:t>대상 오브젝트가</a:t>
            </a:r>
            <a:r>
              <a:rPr lang="en-US" altLang="ko-KR" sz="2800"/>
              <a:t> </a:t>
            </a:r>
            <a:r>
              <a:rPr lang="ko-KR" altLang="en-US" sz="2800"/>
              <a:t>설정한 머티리얼로 바뀜</a:t>
            </a:r>
            <a:endParaRPr lang="en-US" altLang="ko-KR" sz="2800"/>
          </a:p>
          <a:p>
            <a:endParaRPr lang="en-US" altLang="ko-KR" sz="2800"/>
          </a:p>
          <a:p>
            <a:r>
              <a:rPr lang="ko-KR" altLang="en-US" sz="2800"/>
              <a:t>이때 텍스처 뿐만 아닌</a:t>
            </a:r>
            <a:endParaRPr lang="en-US" altLang="ko-KR" sz="2800"/>
          </a:p>
          <a:p>
            <a:r>
              <a:rPr lang="ko-KR" altLang="en-US" sz="2800"/>
              <a:t>질량</a:t>
            </a:r>
            <a:r>
              <a:rPr lang="en-US" altLang="ko-KR" sz="2800"/>
              <a:t>, </a:t>
            </a:r>
            <a:r>
              <a:rPr lang="ko-KR" altLang="en-US" sz="2800"/>
              <a:t>마찰력 등 오브젝트의</a:t>
            </a:r>
            <a:endParaRPr lang="en-US" altLang="ko-KR" sz="2800"/>
          </a:p>
          <a:p>
            <a:r>
              <a:rPr lang="ko-KR" altLang="en-US" sz="2800"/>
              <a:t>파라미터 값이 실시간으로 바뀜</a:t>
            </a:r>
            <a:endParaRPr lang="en-US" altLang="ko-KR" sz="2800"/>
          </a:p>
        </p:txBody>
      </p:sp>
    </p:spTree>
    <p:extLst>
      <p:ext uri="{BB962C8B-B14F-4D97-AF65-F5344CB8AC3E}">
        <p14:creationId xmlns:p14="http://schemas.microsoft.com/office/powerpoint/2010/main" val="748702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3AADD2-3F7C-B931-D49E-CEB12710EC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C071EF-BB64-D2D5-B846-804629FF9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플레이</a:t>
            </a:r>
          </a:p>
        </p:txBody>
      </p:sp>
      <p:sp>
        <p:nvSpPr>
          <p:cNvPr id="4" name="순서도: 수행의 시작/종료 3">
            <a:extLst>
              <a:ext uri="{FF2B5EF4-FFF2-40B4-BE49-F238E27FC236}">
                <a16:creationId xmlns:a16="http://schemas.microsoft.com/office/drawing/2014/main" id="{8FE099C5-F7EF-2A71-28F5-5461DB8A3003}"/>
              </a:ext>
            </a:extLst>
          </p:cNvPr>
          <p:cNvSpPr/>
          <p:nvPr/>
        </p:nvSpPr>
        <p:spPr>
          <a:xfrm>
            <a:off x="314175" y="2097157"/>
            <a:ext cx="1639956" cy="546652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시작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8644DDD9-C476-CC37-B894-BA910A81CFD4}"/>
              </a:ext>
            </a:extLst>
          </p:cNvPr>
          <p:cNvCxnSpPr>
            <a:cxnSpLocks/>
            <a:stCxn id="4" idx="3"/>
            <a:endCxn id="10" idx="2"/>
          </p:cNvCxnSpPr>
          <p:nvPr/>
        </p:nvCxnSpPr>
        <p:spPr>
          <a:xfrm>
            <a:off x="1954131" y="2370483"/>
            <a:ext cx="39140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순서도: 데이터 9">
            <a:extLst>
              <a:ext uri="{FF2B5EF4-FFF2-40B4-BE49-F238E27FC236}">
                <a16:creationId xmlns:a16="http://schemas.microsoft.com/office/drawing/2014/main" id="{E10519C5-2F5D-2AAA-F5A9-952100993680}"/>
              </a:ext>
            </a:extLst>
          </p:cNvPr>
          <p:cNvSpPr/>
          <p:nvPr/>
        </p:nvSpPr>
        <p:spPr>
          <a:xfrm>
            <a:off x="2154472" y="2097157"/>
            <a:ext cx="1910631" cy="546652"/>
          </a:xfrm>
          <a:prstGeom prst="flowChartInputOutp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ysClr val="windowText" lastClr="000000"/>
                </a:solidFill>
              </a:rPr>
              <a:t>형태</a:t>
            </a:r>
            <a:r>
              <a:rPr lang="en-US" altLang="ko-KR" sz="1200">
                <a:solidFill>
                  <a:sysClr val="windowText" lastClr="000000"/>
                </a:solidFill>
              </a:rPr>
              <a:t>,</a:t>
            </a:r>
            <a:r>
              <a:rPr lang="ko-KR" altLang="en-US" sz="1200">
                <a:solidFill>
                  <a:sysClr val="windowText" lastClr="000000"/>
                </a:solidFill>
              </a:rPr>
              <a:t>머티리얼 제공</a:t>
            </a: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6C3ABEE-D598-7744-2091-ECE3456096BF}"/>
              </a:ext>
            </a:extLst>
          </p:cNvPr>
          <p:cNvCxnSpPr>
            <a:cxnSpLocks/>
            <a:stCxn id="10" idx="5"/>
            <a:endCxn id="22" idx="1"/>
          </p:cNvCxnSpPr>
          <p:nvPr/>
        </p:nvCxnSpPr>
        <p:spPr>
          <a:xfrm>
            <a:off x="3874040" y="2370483"/>
            <a:ext cx="5091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순서도: 처리 21">
            <a:extLst>
              <a:ext uri="{FF2B5EF4-FFF2-40B4-BE49-F238E27FC236}">
                <a16:creationId xmlns:a16="http://schemas.microsoft.com/office/drawing/2014/main" id="{40B87C8B-36B0-858A-CAFA-2A2FDE1E4137}"/>
              </a:ext>
            </a:extLst>
          </p:cNvPr>
          <p:cNvSpPr/>
          <p:nvPr/>
        </p:nvSpPr>
        <p:spPr>
          <a:xfrm>
            <a:off x="4383156" y="2097159"/>
            <a:ext cx="1563757" cy="54665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1 </a:t>
            </a:r>
            <a:r>
              <a:rPr lang="ko-KR" altLang="en-US">
                <a:solidFill>
                  <a:sysClr val="windowText" lastClr="000000"/>
                </a:solidFill>
              </a:rPr>
              <a:t>스테이지</a:t>
            </a:r>
          </a:p>
        </p:txBody>
      </p:sp>
      <p:sp>
        <p:nvSpPr>
          <p:cNvPr id="25" name="순서도: 판단 24">
            <a:extLst>
              <a:ext uri="{FF2B5EF4-FFF2-40B4-BE49-F238E27FC236}">
                <a16:creationId xmlns:a16="http://schemas.microsoft.com/office/drawing/2014/main" id="{A16B51F0-9E2A-04D6-C887-99D79A14A9CA}"/>
              </a:ext>
            </a:extLst>
          </p:cNvPr>
          <p:cNvSpPr/>
          <p:nvPr/>
        </p:nvSpPr>
        <p:spPr>
          <a:xfrm>
            <a:off x="6264966" y="1928191"/>
            <a:ext cx="1639956" cy="884583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출구</a:t>
            </a:r>
            <a:endParaRPr lang="en-US" altLang="ko-KR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도착</a:t>
            </a:r>
            <a:r>
              <a:rPr lang="en-US" altLang="ko-KR">
                <a:solidFill>
                  <a:sysClr val="windowText" lastClr="000000"/>
                </a:solidFill>
              </a:rPr>
              <a:t>?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135DF4F7-A9C7-0C12-35AF-C4ADF1B88E31}"/>
              </a:ext>
            </a:extLst>
          </p:cNvPr>
          <p:cNvCxnSpPr>
            <a:cxnSpLocks/>
            <a:stCxn id="22" idx="3"/>
            <a:endCxn id="25" idx="1"/>
          </p:cNvCxnSpPr>
          <p:nvPr/>
        </p:nvCxnSpPr>
        <p:spPr>
          <a:xfrm flipV="1">
            <a:off x="5946913" y="2370483"/>
            <a:ext cx="31805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연결선: 꺾임 32">
            <a:extLst>
              <a:ext uri="{FF2B5EF4-FFF2-40B4-BE49-F238E27FC236}">
                <a16:creationId xmlns:a16="http://schemas.microsoft.com/office/drawing/2014/main" id="{0B292E40-FA26-2E3C-041C-5FFEACF27E7C}"/>
              </a:ext>
            </a:extLst>
          </p:cNvPr>
          <p:cNvCxnSpPr>
            <a:cxnSpLocks/>
            <a:stCxn id="25" idx="3"/>
            <a:endCxn id="34" idx="2"/>
          </p:cNvCxnSpPr>
          <p:nvPr/>
        </p:nvCxnSpPr>
        <p:spPr>
          <a:xfrm flipH="1">
            <a:off x="2345535" y="2370483"/>
            <a:ext cx="5559387" cy="1564378"/>
          </a:xfrm>
          <a:prstGeom prst="bentConnector5">
            <a:avLst>
              <a:gd name="adj1" fmla="val -4112"/>
              <a:gd name="adj2" fmla="val 33798"/>
              <a:gd name="adj3" fmla="val 122169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순서도: 데이터 33">
            <a:extLst>
              <a:ext uri="{FF2B5EF4-FFF2-40B4-BE49-F238E27FC236}">
                <a16:creationId xmlns:a16="http://schemas.microsoft.com/office/drawing/2014/main" id="{7EA9F63C-F325-52C6-C6EC-83A30A1614FA}"/>
              </a:ext>
            </a:extLst>
          </p:cNvPr>
          <p:cNvSpPr/>
          <p:nvPr/>
        </p:nvSpPr>
        <p:spPr>
          <a:xfrm>
            <a:off x="2154472" y="3661535"/>
            <a:ext cx="1910631" cy="546652"/>
          </a:xfrm>
          <a:prstGeom prst="flowChartInputOutp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ysClr val="windowText" lastClr="000000"/>
                </a:solidFill>
              </a:rPr>
              <a:t>형태</a:t>
            </a:r>
            <a:r>
              <a:rPr lang="en-US" altLang="ko-KR" sz="1200">
                <a:solidFill>
                  <a:sysClr val="windowText" lastClr="000000"/>
                </a:solidFill>
              </a:rPr>
              <a:t>,</a:t>
            </a:r>
            <a:r>
              <a:rPr lang="ko-KR" altLang="en-US" sz="1200">
                <a:solidFill>
                  <a:sysClr val="windowText" lastClr="000000"/>
                </a:solidFill>
              </a:rPr>
              <a:t>머티리얼 제공</a:t>
            </a:r>
          </a:p>
        </p:txBody>
      </p:sp>
      <p:sp>
        <p:nvSpPr>
          <p:cNvPr id="35" name="순서도: 처리 34">
            <a:extLst>
              <a:ext uri="{FF2B5EF4-FFF2-40B4-BE49-F238E27FC236}">
                <a16:creationId xmlns:a16="http://schemas.microsoft.com/office/drawing/2014/main" id="{4E16E53E-20A1-A05F-8FB4-C07B0D379E18}"/>
              </a:ext>
            </a:extLst>
          </p:cNvPr>
          <p:cNvSpPr/>
          <p:nvPr/>
        </p:nvSpPr>
        <p:spPr>
          <a:xfrm>
            <a:off x="4383156" y="3661537"/>
            <a:ext cx="1563757" cy="54665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2 </a:t>
            </a:r>
            <a:r>
              <a:rPr lang="ko-KR" altLang="en-US">
                <a:solidFill>
                  <a:sysClr val="windowText" lastClr="000000"/>
                </a:solidFill>
              </a:rPr>
              <a:t>스테이지</a:t>
            </a:r>
          </a:p>
        </p:txBody>
      </p:sp>
      <p:sp>
        <p:nvSpPr>
          <p:cNvPr id="36" name="순서도: 판단 35">
            <a:extLst>
              <a:ext uri="{FF2B5EF4-FFF2-40B4-BE49-F238E27FC236}">
                <a16:creationId xmlns:a16="http://schemas.microsoft.com/office/drawing/2014/main" id="{847002E0-F322-076F-1D35-429B1F82167D}"/>
              </a:ext>
            </a:extLst>
          </p:cNvPr>
          <p:cNvSpPr/>
          <p:nvPr/>
        </p:nvSpPr>
        <p:spPr>
          <a:xfrm>
            <a:off x="6264966" y="3492569"/>
            <a:ext cx="1639956" cy="884583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ysClr val="windowText" lastClr="000000"/>
                </a:solidFill>
              </a:rPr>
              <a:t>스위치</a:t>
            </a:r>
            <a:r>
              <a:rPr lang="en-US" altLang="ko-KR" sz="1600">
                <a:solidFill>
                  <a:sysClr val="windowText" lastClr="000000"/>
                </a:solidFill>
              </a:rPr>
              <a:t>?</a:t>
            </a:r>
            <a:endParaRPr lang="ko-KR" altLang="en-US" sz="1600">
              <a:solidFill>
                <a:sysClr val="windowText" lastClr="000000"/>
              </a:solidFill>
            </a:endParaRPr>
          </a:p>
        </p:txBody>
      </p: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29AA340C-06D3-7D0E-9CF7-9BA664B3CF5B}"/>
              </a:ext>
            </a:extLst>
          </p:cNvPr>
          <p:cNvCxnSpPr>
            <a:cxnSpLocks/>
            <a:stCxn id="34" idx="5"/>
            <a:endCxn id="35" idx="1"/>
          </p:cNvCxnSpPr>
          <p:nvPr/>
        </p:nvCxnSpPr>
        <p:spPr>
          <a:xfrm>
            <a:off x="3874040" y="3934861"/>
            <a:ext cx="5091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731B3603-4E11-089D-C52C-AC556F09C655}"/>
              </a:ext>
            </a:extLst>
          </p:cNvPr>
          <p:cNvCxnSpPr>
            <a:cxnSpLocks/>
            <a:stCxn id="35" idx="3"/>
            <a:endCxn id="36" idx="1"/>
          </p:cNvCxnSpPr>
          <p:nvPr/>
        </p:nvCxnSpPr>
        <p:spPr>
          <a:xfrm flipV="1">
            <a:off x="5946913" y="3934861"/>
            <a:ext cx="31805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순서도: 판단 46">
            <a:extLst>
              <a:ext uri="{FF2B5EF4-FFF2-40B4-BE49-F238E27FC236}">
                <a16:creationId xmlns:a16="http://schemas.microsoft.com/office/drawing/2014/main" id="{05FBCC8C-BCE3-CC6E-8D4E-EBC1510EA8D8}"/>
              </a:ext>
            </a:extLst>
          </p:cNvPr>
          <p:cNvSpPr/>
          <p:nvPr/>
        </p:nvSpPr>
        <p:spPr>
          <a:xfrm>
            <a:off x="8095985" y="3492569"/>
            <a:ext cx="1639956" cy="884583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출구</a:t>
            </a:r>
            <a:endParaRPr lang="en-US" altLang="ko-KR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도착</a:t>
            </a:r>
            <a:r>
              <a:rPr lang="en-US" altLang="ko-KR">
                <a:solidFill>
                  <a:sysClr val="windowText" lastClr="000000"/>
                </a:solidFill>
              </a:rPr>
              <a:t>?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806EA64F-AC1C-D107-77E4-2791B5824BF5}"/>
              </a:ext>
            </a:extLst>
          </p:cNvPr>
          <p:cNvCxnSpPr>
            <a:cxnSpLocks/>
            <a:stCxn id="36" idx="3"/>
            <a:endCxn id="47" idx="1"/>
          </p:cNvCxnSpPr>
          <p:nvPr/>
        </p:nvCxnSpPr>
        <p:spPr>
          <a:xfrm>
            <a:off x="7904922" y="3934861"/>
            <a:ext cx="19106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연결선: 꺾임 51">
            <a:extLst>
              <a:ext uri="{FF2B5EF4-FFF2-40B4-BE49-F238E27FC236}">
                <a16:creationId xmlns:a16="http://schemas.microsoft.com/office/drawing/2014/main" id="{076323F7-BD46-E079-0F3B-80710B9392DC}"/>
              </a:ext>
            </a:extLst>
          </p:cNvPr>
          <p:cNvCxnSpPr>
            <a:cxnSpLocks/>
            <a:stCxn id="47" idx="3"/>
            <a:endCxn id="55" idx="2"/>
          </p:cNvCxnSpPr>
          <p:nvPr/>
        </p:nvCxnSpPr>
        <p:spPr>
          <a:xfrm flipH="1">
            <a:off x="2345535" y="3934861"/>
            <a:ext cx="7390406" cy="1564378"/>
          </a:xfrm>
          <a:prstGeom prst="bentConnector5">
            <a:avLst>
              <a:gd name="adj1" fmla="val -3093"/>
              <a:gd name="adj2" fmla="val 33163"/>
              <a:gd name="adj3" fmla="val 116004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순서도: 데이터 54">
            <a:extLst>
              <a:ext uri="{FF2B5EF4-FFF2-40B4-BE49-F238E27FC236}">
                <a16:creationId xmlns:a16="http://schemas.microsoft.com/office/drawing/2014/main" id="{A091DBAE-EAFE-2E47-DA09-1EE85DBBD8CC}"/>
              </a:ext>
            </a:extLst>
          </p:cNvPr>
          <p:cNvSpPr/>
          <p:nvPr/>
        </p:nvSpPr>
        <p:spPr>
          <a:xfrm>
            <a:off x="2154472" y="5225913"/>
            <a:ext cx="1910631" cy="546652"/>
          </a:xfrm>
          <a:prstGeom prst="flowChartInputOutpu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>
                <a:solidFill>
                  <a:sysClr val="windowText" lastClr="000000"/>
                </a:solidFill>
              </a:rPr>
              <a:t>형태</a:t>
            </a:r>
            <a:r>
              <a:rPr lang="en-US" altLang="ko-KR" sz="1200">
                <a:solidFill>
                  <a:sysClr val="windowText" lastClr="000000"/>
                </a:solidFill>
              </a:rPr>
              <a:t>,</a:t>
            </a:r>
            <a:r>
              <a:rPr lang="ko-KR" altLang="en-US" sz="1200">
                <a:solidFill>
                  <a:sysClr val="windowText" lastClr="000000"/>
                </a:solidFill>
              </a:rPr>
              <a:t>머티리얼 제공</a:t>
            </a:r>
          </a:p>
        </p:txBody>
      </p:sp>
      <p:sp>
        <p:nvSpPr>
          <p:cNvPr id="56" name="순서도: 처리 55">
            <a:extLst>
              <a:ext uri="{FF2B5EF4-FFF2-40B4-BE49-F238E27FC236}">
                <a16:creationId xmlns:a16="http://schemas.microsoft.com/office/drawing/2014/main" id="{F20C9B15-784A-F035-529D-4E486E1FC286}"/>
              </a:ext>
            </a:extLst>
          </p:cNvPr>
          <p:cNvSpPr/>
          <p:nvPr/>
        </p:nvSpPr>
        <p:spPr>
          <a:xfrm>
            <a:off x="4383156" y="5225915"/>
            <a:ext cx="1563757" cy="546650"/>
          </a:xfrm>
          <a:prstGeom prst="flowChartProcess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>
                <a:solidFill>
                  <a:sysClr val="windowText" lastClr="000000"/>
                </a:solidFill>
              </a:rPr>
              <a:t>3 </a:t>
            </a:r>
            <a:r>
              <a:rPr lang="ko-KR" altLang="en-US">
                <a:solidFill>
                  <a:sysClr val="windowText" lastClr="000000"/>
                </a:solidFill>
              </a:rPr>
              <a:t>스테이지</a:t>
            </a:r>
          </a:p>
        </p:txBody>
      </p:sp>
      <p:sp>
        <p:nvSpPr>
          <p:cNvPr id="57" name="순서도: 판단 56">
            <a:extLst>
              <a:ext uri="{FF2B5EF4-FFF2-40B4-BE49-F238E27FC236}">
                <a16:creationId xmlns:a16="http://schemas.microsoft.com/office/drawing/2014/main" id="{24C49691-B997-AD2F-3330-E500327BE673}"/>
              </a:ext>
            </a:extLst>
          </p:cNvPr>
          <p:cNvSpPr/>
          <p:nvPr/>
        </p:nvSpPr>
        <p:spPr>
          <a:xfrm>
            <a:off x="6264966" y="5056947"/>
            <a:ext cx="1639956" cy="884583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>
                <a:solidFill>
                  <a:sysClr val="windowText" lastClr="000000"/>
                </a:solidFill>
              </a:rPr>
              <a:t>스위치</a:t>
            </a:r>
            <a:r>
              <a:rPr lang="en-US" altLang="ko-KR" sz="1600">
                <a:solidFill>
                  <a:sysClr val="windowText" lastClr="000000"/>
                </a:solidFill>
              </a:rPr>
              <a:t>?</a:t>
            </a:r>
            <a:endParaRPr lang="ko-KR" altLang="en-US" sz="1600">
              <a:solidFill>
                <a:sysClr val="windowText" lastClr="000000"/>
              </a:solidFill>
            </a:endParaRPr>
          </a:p>
        </p:txBody>
      </p:sp>
      <p:cxnSp>
        <p:nvCxnSpPr>
          <p:cNvPr id="58" name="직선 화살표 연결선 57">
            <a:extLst>
              <a:ext uri="{FF2B5EF4-FFF2-40B4-BE49-F238E27FC236}">
                <a16:creationId xmlns:a16="http://schemas.microsoft.com/office/drawing/2014/main" id="{2496CEDD-16C9-00C8-B88C-71403D5E5794}"/>
              </a:ext>
            </a:extLst>
          </p:cNvPr>
          <p:cNvCxnSpPr>
            <a:cxnSpLocks/>
            <a:stCxn id="55" idx="5"/>
            <a:endCxn id="56" idx="1"/>
          </p:cNvCxnSpPr>
          <p:nvPr/>
        </p:nvCxnSpPr>
        <p:spPr>
          <a:xfrm>
            <a:off x="3874040" y="5499239"/>
            <a:ext cx="50911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직선 화살표 연결선 58">
            <a:extLst>
              <a:ext uri="{FF2B5EF4-FFF2-40B4-BE49-F238E27FC236}">
                <a16:creationId xmlns:a16="http://schemas.microsoft.com/office/drawing/2014/main" id="{56E29BA7-F6A7-176F-99F3-92B3F4BE68C2}"/>
              </a:ext>
            </a:extLst>
          </p:cNvPr>
          <p:cNvCxnSpPr>
            <a:cxnSpLocks/>
            <a:stCxn id="56" idx="3"/>
            <a:endCxn id="57" idx="1"/>
          </p:cNvCxnSpPr>
          <p:nvPr/>
        </p:nvCxnSpPr>
        <p:spPr>
          <a:xfrm flipV="1">
            <a:off x="5946913" y="5499239"/>
            <a:ext cx="318053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순서도: 판단 59">
            <a:extLst>
              <a:ext uri="{FF2B5EF4-FFF2-40B4-BE49-F238E27FC236}">
                <a16:creationId xmlns:a16="http://schemas.microsoft.com/office/drawing/2014/main" id="{41AAA141-0305-92CA-B184-84C8BEF3586D}"/>
              </a:ext>
            </a:extLst>
          </p:cNvPr>
          <p:cNvSpPr/>
          <p:nvPr/>
        </p:nvSpPr>
        <p:spPr>
          <a:xfrm>
            <a:off x="8095985" y="5056947"/>
            <a:ext cx="1639956" cy="884583"/>
          </a:xfrm>
          <a:prstGeom prst="flowChartDecision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출구</a:t>
            </a:r>
            <a:endParaRPr lang="en-US" altLang="ko-KR">
              <a:solidFill>
                <a:sysClr val="windowText" lastClr="000000"/>
              </a:solidFill>
            </a:endParaRPr>
          </a:p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도착</a:t>
            </a:r>
            <a:r>
              <a:rPr lang="en-US" altLang="ko-KR">
                <a:solidFill>
                  <a:sysClr val="windowText" lastClr="000000"/>
                </a:solidFill>
              </a:rPr>
              <a:t>?</a:t>
            </a:r>
            <a:endParaRPr lang="ko-KR" altLang="en-US">
              <a:solidFill>
                <a:sysClr val="windowText" lastClr="000000"/>
              </a:solidFill>
            </a:endParaRPr>
          </a:p>
        </p:txBody>
      </p: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95107A06-1C65-4AAD-08F0-0F9FDB0AD469}"/>
              </a:ext>
            </a:extLst>
          </p:cNvPr>
          <p:cNvCxnSpPr>
            <a:cxnSpLocks/>
            <a:stCxn id="57" idx="3"/>
            <a:endCxn id="60" idx="1"/>
          </p:cNvCxnSpPr>
          <p:nvPr/>
        </p:nvCxnSpPr>
        <p:spPr>
          <a:xfrm>
            <a:off x="7904922" y="5499239"/>
            <a:ext cx="19106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연결선: 꺾임 71">
            <a:extLst>
              <a:ext uri="{FF2B5EF4-FFF2-40B4-BE49-F238E27FC236}">
                <a16:creationId xmlns:a16="http://schemas.microsoft.com/office/drawing/2014/main" id="{1A715445-46D1-8030-BA2E-45143536B11F}"/>
              </a:ext>
            </a:extLst>
          </p:cNvPr>
          <p:cNvCxnSpPr>
            <a:stCxn id="47" idx="0"/>
            <a:endCxn id="35" idx="0"/>
          </p:cNvCxnSpPr>
          <p:nvPr/>
        </p:nvCxnSpPr>
        <p:spPr>
          <a:xfrm rot="16200000" flipH="1" flipV="1">
            <a:off x="6956015" y="1701589"/>
            <a:ext cx="168968" cy="3750928"/>
          </a:xfrm>
          <a:prstGeom prst="bentConnector3">
            <a:avLst>
              <a:gd name="adj1" fmla="val -13529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" name="연결선: 꺾임 73">
            <a:extLst>
              <a:ext uri="{FF2B5EF4-FFF2-40B4-BE49-F238E27FC236}">
                <a16:creationId xmlns:a16="http://schemas.microsoft.com/office/drawing/2014/main" id="{7AFB0663-62D4-3034-7829-49C253E74B05}"/>
              </a:ext>
            </a:extLst>
          </p:cNvPr>
          <p:cNvCxnSpPr>
            <a:stCxn id="36" idx="0"/>
            <a:endCxn id="35" idx="0"/>
          </p:cNvCxnSpPr>
          <p:nvPr/>
        </p:nvCxnSpPr>
        <p:spPr>
          <a:xfrm rot="16200000" flipH="1" flipV="1">
            <a:off x="6040506" y="2617098"/>
            <a:ext cx="168968" cy="1919909"/>
          </a:xfrm>
          <a:prstGeom prst="bentConnector3">
            <a:avLst>
              <a:gd name="adj1" fmla="val -5882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" name="연결선: 꺾임 75">
            <a:extLst>
              <a:ext uri="{FF2B5EF4-FFF2-40B4-BE49-F238E27FC236}">
                <a16:creationId xmlns:a16="http://schemas.microsoft.com/office/drawing/2014/main" id="{F59D8A86-AD4B-16D9-E6C2-16749DE83D23}"/>
              </a:ext>
            </a:extLst>
          </p:cNvPr>
          <p:cNvCxnSpPr>
            <a:cxnSpLocks/>
            <a:stCxn id="60" idx="0"/>
            <a:endCxn id="56" idx="0"/>
          </p:cNvCxnSpPr>
          <p:nvPr/>
        </p:nvCxnSpPr>
        <p:spPr>
          <a:xfrm rot="16200000" flipH="1" flipV="1">
            <a:off x="6956015" y="3265967"/>
            <a:ext cx="168968" cy="3750928"/>
          </a:xfrm>
          <a:prstGeom prst="bentConnector3">
            <a:avLst>
              <a:gd name="adj1" fmla="val -13529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" name="연결선: 꺾임 76">
            <a:extLst>
              <a:ext uri="{FF2B5EF4-FFF2-40B4-BE49-F238E27FC236}">
                <a16:creationId xmlns:a16="http://schemas.microsoft.com/office/drawing/2014/main" id="{8375DCE9-C724-25E0-F0D0-EFC69E2582E4}"/>
              </a:ext>
            </a:extLst>
          </p:cNvPr>
          <p:cNvCxnSpPr>
            <a:cxnSpLocks/>
            <a:stCxn id="57" idx="0"/>
            <a:endCxn id="56" idx="0"/>
          </p:cNvCxnSpPr>
          <p:nvPr/>
        </p:nvCxnSpPr>
        <p:spPr>
          <a:xfrm rot="16200000" flipH="1" flipV="1">
            <a:off x="6040506" y="4181476"/>
            <a:ext cx="168968" cy="1919909"/>
          </a:xfrm>
          <a:prstGeom prst="bentConnector3">
            <a:avLst>
              <a:gd name="adj1" fmla="val -5294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" name="연결선: 꺾임 82">
            <a:extLst>
              <a:ext uri="{FF2B5EF4-FFF2-40B4-BE49-F238E27FC236}">
                <a16:creationId xmlns:a16="http://schemas.microsoft.com/office/drawing/2014/main" id="{AA5ABF0C-5176-DAFE-553E-1AD60CABABA8}"/>
              </a:ext>
            </a:extLst>
          </p:cNvPr>
          <p:cNvCxnSpPr>
            <a:cxnSpLocks/>
            <a:stCxn id="25" idx="0"/>
            <a:endCxn id="22" idx="0"/>
          </p:cNvCxnSpPr>
          <p:nvPr/>
        </p:nvCxnSpPr>
        <p:spPr>
          <a:xfrm rot="16200000" flipH="1" flipV="1">
            <a:off x="6040506" y="1052720"/>
            <a:ext cx="168968" cy="1919909"/>
          </a:xfrm>
          <a:prstGeom prst="bentConnector3">
            <a:avLst>
              <a:gd name="adj1" fmla="val -135292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6" name="순서도: 수행의 시작/종료 85">
            <a:extLst>
              <a:ext uri="{FF2B5EF4-FFF2-40B4-BE49-F238E27FC236}">
                <a16:creationId xmlns:a16="http://schemas.microsoft.com/office/drawing/2014/main" id="{299768ED-C400-AB5E-037B-1512156FD98F}"/>
              </a:ext>
            </a:extLst>
          </p:cNvPr>
          <p:cNvSpPr/>
          <p:nvPr/>
        </p:nvSpPr>
        <p:spPr>
          <a:xfrm>
            <a:off x="10053994" y="5225913"/>
            <a:ext cx="1639956" cy="546652"/>
          </a:xfrm>
          <a:prstGeom prst="flowChartTerminator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>
                <a:solidFill>
                  <a:sysClr val="windowText" lastClr="000000"/>
                </a:solidFill>
              </a:rPr>
              <a:t>클리어</a:t>
            </a: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736AC834-CC38-4E7A-4DAD-6522449BEFAA}"/>
              </a:ext>
            </a:extLst>
          </p:cNvPr>
          <p:cNvCxnSpPr>
            <a:cxnSpLocks/>
            <a:stCxn id="60" idx="3"/>
            <a:endCxn id="86" idx="1"/>
          </p:cNvCxnSpPr>
          <p:nvPr/>
        </p:nvCxnSpPr>
        <p:spPr>
          <a:xfrm>
            <a:off x="9735941" y="5499239"/>
            <a:ext cx="31805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5280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248A60-B566-36E7-8B1E-46091D139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8B22B5-E0A5-6E9C-DB84-C66F73B62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플레이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96659F-9458-C25D-A153-2E3EE37AA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/>
              <a:t>스테이지 총 </a:t>
            </a:r>
            <a:r>
              <a:rPr lang="en-US" altLang="ko-KR"/>
              <a:t>3 </a:t>
            </a:r>
            <a:r>
              <a:rPr lang="ko-KR" altLang="en-US"/>
              <a:t>스테이지 구성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508E10-2242-FFB3-1FD6-BDB2ACD3A2DD}"/>
              </a:ext>
            </a:extLst>
          </p:cNvPr>
          <p:cNvSpPr txBox="1"/>
          <p:nvPr/>
        </p:nvSpPr>
        <p:spPr>
          <a:xfrm>
            <a:off x="695737" y="2703443"/>
            <a:ext cx="291216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1 </a:t>
            </a:r>
            <a:r>
              <a:rPr lang="ko-KR" altLang="en-US"/>
              <a:t>스테이지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기초적인 융해</a:t>
            </a:r>
            <a:r>
              <a:rPr lang="en-US" altLang="ko-KR"/>
              <a:t>, </a:t>
            </a:r>
            <a:r>
              <a:rPr lang="ko-KR" altLang="en-US"/>
              <a:t>생성</a:t>
            </a:r>
            <a:endParaRPr lang="en-US" altLang="ko-KR"/>
          </a:p>
          <a:p>
            <a:r>
              <a:rPr lang="ko-KR" altLang="en-US"/>
              <a:t>머티리얼 변형 이해하기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간단한 압력 발판 퍼즐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예상 </a:t>
            </a:r>
            <a:r>
              <a:rPr lang="en-US" altLang="ko-KR"/>
              <a:t>1~3</a:t>
            </a:r>
            <a:r>
              <a:rPr lang="ko-KR" altLang="en-US"/>
              <a:t>분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해금되는 요소</a:t>
            </a:r>
            <a:endParaRPr lang="en-US" altLang="ko-KR"/>
          </a:p>
          <a:p>
            <a:r>
              <a:rPr lang="ko-KR" altLang="en-US"/>
              <a:t>형태 </a:t>
            </a:r>
            <a:r>
              <a:rPr lang="en-US" altLang="ko-KR"/>
              <a:t>– </a:t>
            </a:r>
            <a:r>
              <a:rPr lang="ko-KR" altLang="en-US"/>
              <a:t>큐브</a:t>
            </a:r>
            <a:endParaRPr lang="en-US" altLang="ko-KR"/>
          </a:p>
          <a:p>
            <a:r>
              <a:rPr lang="ko-KR" altLang="en-US"/>
              <a:t>머티리얼 </a:t>
            </a:r>
            <a:r>
              <a:rPr lang="en-US" altLang="ko-KR"/>
              <a:t>– </a:t>
            </a:r>
            <a:r>
              <a:rPr lang="ko-KR" altLang="en-US"/>
              <a:t>나무</a:t>
            </a:r>
            <a:r>
              <a:rPr lang="en-US" altLang="ko-KR"/>
              <a:t>, </a:t>
            </a:r>
            <a:r>
              <a:rPr lang="ko-KR" altLang="en-US"/>
              <a:t>돌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DD5DFFA-9B87-1639-E56A-F13A7328A5F7}"/>
              </a:ext>
            </a:extLst>
          </p:cNvPr>
          <p:cNvSpPr txBox="1"/>
          <p:nvPr/>
        </p:nvSpPr>
        <p:spPr>
          <a:xfrm>
            <a:off x="4207564" y="2703443"/>
            <a:ext cx="348532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2 </a:t>
            </a:r>
            <a:r>
              <a:rPr lang="ko-KR" altLang="en-US"/>
              <a:t>스테이지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중간 난이도</a:t>
            </a: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r>
              <a:rPr lang="ko-KR" altLang="en-US"/>
              <a:t>구리로 회로 작동 시키고</a:t>
            </a:r>
            <a:endParaRPr lang="en-US" altLang="ko-KR"/>
          </a:p>
          <a:p>
            <a:r>
              <a:rPr lang="ko-KR" altLang="en-US"/>
              <a:t>계단만들어서 올라가기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예상 </a:t>
            </a:r>
            <a:r>
              <a:rPr lang="en-US" altLang="ko-KR"/>
              <a:t>3~5</a:t>
            </a:r>
            <a:r>
              <a:rPr lang="ko-KR" altLang="en-US"/>
              <a:t>분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해금되는 요소</a:t>
            </a:r>
            <a:endParaRPr lang="en-US" altLang="ko-KR"/>
          </a:p>
          <a:p>
            <a:r>
              <a:rPr lang="ko-KR" altLang="en-US"/>
              <a:t>형태 </a:t>
            </a:r>
            <a:r>
              <a:rPr lang="en-US" altLang="ko-KR"/>
              <a:t>– </a:t>
            </a:r>
            <a:r>
              <a:rPr lang="ko-KR" altLang="en-US"/>
              <a:t>계단</a:t>
            </a:r>
            <a:r>
              <a:rPr lang="en-US" altLang="ko-KR"/>
              <a:t>, </a:t>
            </a:r>
            <a:r>
              <a:rPr lang="ko-KR" altLang="en-US"/>
              <a:t>판자</a:t>
            </a:r>
            <a:endParaRPr lang="en-US" altLang="ko-KR"/>
          </a:p>
          <a:p>
            <a:r>
              <a:rPr lang="ko-KR" altLang="en-US"/>
              <a:t>머티리얼 </a:t>
            </a:r>
            <a:r>
              <a:rPr lang="en-US" altLang="ko-KR"/>
              <a:t>- </a:t>
            </a:r>
            <a:r>
              <a:rPr lang="ko-KR" altLang="en-US"/>
              <a:t>구리</a:t>
            </a:r>
            <a:endParaRPr lang="en-US" altLang="ko-KR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5623CF-2A4F-D498-B829-08F8AC148792}"/>
              </a:ext>
            </a:extLst>
          </p:cNvPr>
          <p:cNvSpPr txBox="1"/>
          <p:nvPr/>
        </p:nvSpPr>
        <p:spPr>
          <a:xfrm>
            <a:off x="8292549" y="2703443"/>
            <a:ext cx="366091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/>
              <a:t>3 </a:t>
            </a:r>
            <a:r>
              <a:rPr lang="ko-KR" altLang="en-US"/>
              <a:t>스테이지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어려움 난이도</a:t>
            </a:r>
            <a:endParaRPr lang="en-US" altLang="ko-KR"/>
          </a:p>
          <a:p>
            <a:endParaRPr lang="en-US" altLang="ko-KR"/>
          </a:p>
          <a:p>
            <a:endParaRPr lang="en-US" altLang="ko-KR"/>
          </a:p>
          <a:p>
            <a:r>
              <a:rPr lang="ko-KR" altLang="en-US"/>
              <a:t>탄성을 이용한 점프맵과</a:t>
            </a:r>
            <a:endParaRPr lang="en-US" altLang="ko-KR"/>
          </a:p>
          <a:p>
            <a:r>
              <a:rPr lang="ko-KR" altLang="en-US"/>
              <a:t>볼링으로</a:t>
            </a:r>
            <a:r>
              <a:rPr lang="en-US" altLang="ko-KR"/>
              <a:t> </a:t>
            </a:r>
            <a:r>
              <a:rPr lang="ko-KR" altLang="en-US"/>
              <a:t>회로 작동시키기</a:t>
            </a:r>
            <a:endParaRPr lang="en-US" altLang="ko-KR"/>
          </a:p>
          <a:p>
            <a:r>
              <a:rPr lang="en-US" altLang="ko-KR"/>
              <a:t>+ </a:t>
            </a:r>
            <a:r>
              <a:rPr lang="ko-KR" altLang="en-US"/>
              <a:t>자석</a:t>
            </a:r>
            <a:endParaRPr lang="en-US" altLang="ko-KR"/>
          </a:p>
          <a:p>
            <a:endParaRPr lang="en-US" altLang="ko-KR"/>
          </a:p>
          <a:p>
            <a:r>
              <a:rPr lang="en-US" altLang="ko-KR"/>
              <a:t>3 ~ 7 </a:t>
            </a:r>
            <a:r>
              <a:rPr lang="ko-KR" altLang="en-US"/>
              <a:t>분</a:t>
            </a:r>
            <a:endParaRPr lang="en-US" altLang="ko-KR"/>
          </a:p>
          <a:p>
            <a:endParaRPr lang="en-US" altLang="ko-KR"/>
          </a:p>
          <a:p>
            <a:r>
              <a:rPr lang="ko-KR" altLang="en-US"/>
              <a:t>해금되는 요소</a:t>
            </a:r>
            <a:endParaRPr lang="en-US" altLang="ko-KR"/>
          </a:p>
          <a:p>
            <a:r>
              <a:rPr lang="ko-KR" altLang="en-US"/>
              <a:t>형태 </a:t>
            </a:r>
            <a:r>
              <a:rPr lang="en-US" altLang="ko-KR"/>
              <a:t>– </a:t>
            </a:r>
            <a:r>
              <a:rPr lang="ko-KR" altLang="en-US"/>
              <a:t>구체</a:t>
            </a:r>
            <a:endParaRPr lang="en-US" altLang="ko-KR"/>
          </a:p>
          <a:p>
            <a:r>
              <a:rPr lang="ko-KR" altLang="en-US"/>
              <a:t>머티리얼 </a:t>
            </a:r>
            <a:r>
              <a:rPr lang="en-US" altLang="ko-KR"/>
              <a:t>– </a:t>
            </a:r>
            <a:r>
              <a:rPr lang="ko-KR" altLang="en-US"/>
              <a:t>고무</a:t>
            </a:r>
            <a:r>
              <a:rPr lang="en-US" altLang="ko-KR"/>
              <a:t>, </a:t>
            </a:r>
            <a:r>
              <a:rPr lang="ko-KR" altLang="en-US"/>
              <a:t>자석</a:t>
            </a:r>
          </a:p>
        </p:txBody>
      </p:sp>
    </p:spTree>
    <p:extLst>
      <p:ext uri="{BB962C8B-B14F-4D97-AF65-F5344CB8AC3E}">
        <p14:creationId xmlns:p14="http://schemas.microsoft.com/office/powerpoint/2010/main" val="3201273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CD9787-4D60-25BB-8EAE-749EC47CCE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7CDCD58-1D0A-99F4-066C-8A05977825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플레이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1B202AE-0B79-4470-7761-E7547B2756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형태 및 머티리얼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6678AA-55BF-A6D1-6327-1B6EFE954038}"/>
              </a:ext>
            </a:extLst>
          </p:cNvPr>
          <p:cNvSpPr txBox="1"/>
          <p:nvPr/>
        </p:nvSpPr>
        <p:spPr>
          <a:xfrm>
            <a:off x="695737" y="2703443"/>
            <a:ext cx="4512367" cy="2531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/>
              <a:t>형태</a:t>
            </a:r>
            <a:endParaRPr lang="en-US" altLang="ko-KR"/>
          </a:p>
          <a:p>
            <a:pPr>
              <a:lnSpc>
                <a:spcPct val="150000"/>
              </a:lnSpc>
            </a:pPr>
            <a:endParaRPr lang="en-US" altLang="ko-KR"/>
          </a:p>
          <a:p>
            <a:pPr>
              <a:lnSpc>
                <a:spcPct val="150000"/>
              </a:lnSpc>
            </a:pPr>
            <a:r>
              <a:rPr lang="ko-KR" altLang="en-US"/>
              <a:t>큐브 </a:t>
            </a:r>
            <a:r>
              <a:rPr lang="en-US" altLang="ko-KR"/>
              <a:t>– 0.5m x 0.5m x 0.5m </a:t>
            </a:r>
            <a:r>
              <a:rPr lang="ko-KR" altLang="en-US"/>
              <a:t>직육면체</a:t>
            </a:r>
            <a:r>
              <a:rPr lang="en-US" altLang="ko-KR"/>
              <a:t> </a:t>
            </a:r>
          </a:p>
          <a:p>
            <a:pPr>
              <a:lnSpc>
                <a:spcPct val="150000"/>
              </a:lnSpc>
            </a:pPr>
            <a:r>
              <a:rPr lang="ko-KR" altLang="en-US"/>
              <a:t>계단 </a:t>
            </a:r>
            <a:r>
              <a:rPr lang="en-US" altLang="ko-KR"/>
              <a:t>– 1m x 1m x 1m </a:t>
            </a:r>
            <a:r>
              <a:rPr lang="ko-KR" altLang="en-US"/>
              <a:t>계단</a:t>
            </a:r>
            <a:endParaRPr lang="en-US" altLang="ko-KR"/>
          </a:p>
          <a:p>
            <a:pPr>
              <a:lnSpc>
                <a:spcPct val="150000"/>
              </a:lnSpc>
            </a:pPr>
            <a:r>
              <a:rPr lang="ko-KR" altLang="en-US"/>
              <a:t>판자 </a:t>
            </a:r>
            <a:r>
              <a:rPr lang="en-US" altLang="ko-KR"/>
              <a:t>– 0.5m x 0.5m x 0.1m </a:t>
            </a:r>
            <a:r>
              <a:rPr lang="ko-KR" altLang="en-US"/>
              <a:t>직사각형</a:t>
            </a:r>
            <a:endParaRPr lang="en-US" altLang="ko-KR"/>
          </a:p>
          <a:p>
            <a:pPr>
              <a:lnSpc>
                <a:spcPct val="150000"/>
              </a:lnSpc>
            </a:pPr>
            <a:r>
              <a:rPr lang="ko-KR" altLang="en-US"/>
              <a:t>구체 </a:t>
            </a:r>
            <a:r>
              <a:rPr lang="en-US" altLang="ko-KR"/>
              <a:t>– 0.25m x 0.25m x 0.25m </a:t>
            </a:r>
            <a:r>
              <a:rPr lang="ko-KR" altLang="en-US"/>
              <a:t>구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6F1872-5F6D-E733-C3CD-8543AE64D479}"/>
              </a:ext>
            </a:extLst>
          </p:cNvPr>
          <p:cNvSpPr txBox="1"/>
          <p:nvPr/>
        </p:nvSpPr>
        <p:spPr>
          <a:xfrm>
            <a:off x="6983898" y="2703443"/>
            <a:ext cx="3485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머리티얼 </a:t>
            </a:r>
            <a:r>
              <a:rPr lang="en-US" altLang="ko-KR"/>
              <a:t>– </a:t>
            </a:r>
            <a:r>
              <a:rPr lang="ko-KR" altLang="en-US"/>
              <a:t>특징</a:t>
            </a:r>
            <a:endParaRPr lang="en-US" altLang="ko-KR"/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7C3D61F-7C24-BFEA-F198-A0B31B3895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503188"/>
              </p:ext>
            </p:extLst>
          </p:nvPr>
        </p:nvGraphicFramePr>
        <p:xfrm>
          <a:off x="5269951" y="3258165"/>
          <a:ext cx="6913215" cy="3423036"/>
        </p:xfrm>
        <a:graphic>
          <a:graphicData uri="http://schemas.openxmlformats.org/drawingml/2006/table">
            <a:tbl>
              <a:tblPr/>
              <a:tblGrid>
                <a:gridCol w="1382643">
                  <a:extLst>
                    <a:ext uri="{9D8B030D-6E8A-4147-A177-3AD203B41FA5}">
                      <a16:colId xmlns:a16="http://schemas.microsoft.com/office/drawing/2014/main" val="395033495"/>
                    </a:ext>
                  </a:extLst>
                </a:gridCol>
                <a:gridCol w="1382643">
                  <a:extLst>
                    <a:ext uri="{9D8B030D-6E8A-4147-A177-3AD203B41FA5}">
                      <a16:colId xmlns:a16="http://schemas.microsoft.com/office/drawing/2014/main" val="2204866636"/>
                    </a:ext>
                  </a:extLst>
                </a:gridCol>
                <a:gridCol w="1382643">
                  <a:extLst>
                    <a:ext uri="{9D8B030D-6E8A-4147-A177-3AD203B41FA5}">
                      <a16:colId xmlns:a16="http://schemas.microsoft.com/office/drawing/2014/main" val="1241314158"/>
                    </a:ext>
                  </a:extLst>
                </a:gridCol>
                <a:gridCol w="1382643">
                  <a:extLst>
                    <a:ext uri="{9D8B030D-6E8A-4147-A177-3AD203B41FA5}">
                      <a16:colId xmlns:a16="http://schemas.microsoft.com/office/drawing/2014/main" val="1435688907"/>
                    </a:ext>
                  </a:extLst>
                </a:gridCol>
                <a:gridCol w="1382643">
                  <a:extLst>
                    <a:ext uri="{9D8B030D-6E8A-4147-A177-3AD203B41FA5}">
                      <a16:colId xmlns:a16="http://schemas.microsoft.com/office/drawing/2014/main" val="4050670150"/>
                    </a:ext>
                  </a:extLst>
                </a:gridCol>
              </a:tblGrid>
              <a:tr h="59609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Name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부피별 질량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마찰력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전기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자성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8938179"/>
                  </a:ext>
                </a:extLst>
              </a:tr>
              <a:tr h="59609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Wood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무거움</a:t>
                      </a:r>
                      <a:endParaRPr lang="en-US" altLang="ko-KR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없음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F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X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8425332"/>
                  </a:ext>
                </a:extLst>
              </a:tr>
              <a:tr h="610212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Iron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무거움</a:t>
                      </a:r>
                      <a:endParaRPr lang="en-US" altLang="ko-KR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없음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T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끌림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7328788"/>
                  </a:ext>
                </a:extLst>
              </a:tr>
              <a:tr h="428444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Copper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무거움</a:t>
                      </a:r>
                      <a:endParaRPr lang="en-US" altLang="ko-KR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조금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T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X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91338701"/>
                  </a:ext>
                </a:extLst>
              </a:tr>
              <a:tr h="59609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Rubber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중간</a:t>
                      </a:r>
                      <a:endParaRPr lang="en-US" altLang="ko-KR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없음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F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X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8515582"/>
                  </a:ext>
                </a:extLst>
              </a:tr>
              <a:tr h="596095"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Magnet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무거움</a:t>
                      </a:r>
                      <a:endParaRPr lang="en-US" altLang="ko-KR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조금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en-US" sz="1400" b="1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T</a:t>
                      </a: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rtl="0">
                        <a:buNone/>
                      </a:pP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자성</a:t>
                      </a:r>
                      <a:r>
                        <a:rPr lang="en-US" altLang="ko-KR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, </a:t>
                      </a:r>
                      <a:r>
                        <a:rPr lang="ko-KR" altLang="en-US" sz="1400">
                          <a:solidFill>
                            <a:srgbClr val="1F1F1F"/>
                          </a:solidFill>
                          <a:effectLst/>
                          <a:latin typeface="Google Sans Text"/>
                        </a:rPr>
                        <a:t>반발</a:t>
                      </a:r>
                      <a:endParaRPr lang="en-US" sz="1400">
                        <a:solidFill>
                          <a:srgbClr val="1F1F1F"/>
                        </a:solidFill>
                        <a:effectLst/>
                        <a:latin typeface="Google Sans Text"/>
                      </a:endParaRPr>
                    </a:p>
                  </a:txBody>
                  <a:tcPr marL="114300" marR="114300" marT="76200" marB="76200"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78576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67892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7ADF36-440C-B7BC-349E-2FD449C9E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텍스트, 스크린샷, 3D 모델링, PC 게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E65C597-266F-412C-149E-8CBFACC3DA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8296" y="1325563"/>
            <a:ext cx="4139334" cy="2312206"/>
          </a:xfrm>
          <a:prstGeom prst="rect">
            <a:avLst/>
          </a:prstGeom>
        </p:spPr>
      </p:pic>
      <p:pic>
        <p:nvPicPr>
          <p:cNvPr id="16" name="그림 15" descr="실내, 버려진, 스크린샷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4E45C99-03DF-6213-49FB-D67A8FF48B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333" y="1325563"/>
            <a:ext cx="4139334" cy="2312206"/>
          </a:xfrm>
          <a:prstGeom prst="rect">
            <a:avLst/>
          </a:prstGeom>
        </p:spPr>
      </p:pic>
      <p:pic>
        <p:nvPicPr>
          <p:cNvPr id="18" name="그림 17" descr="실내, 스크린샷, 벽, 버려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CE99103-08AB-3700-2F4E-3ACC34DF38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419" y="1325563"/>
            <a:ext cx="4139334" cy="2312206"/>
          </a:xfrm>
          <a:prstGeom prst="rect">
            <a:avLst/>
          </a:prstGeom>
        </p:spPr>
      </p:pic>
      <p:pic>
        <p:nvPicPr>
          <p:cNvPr id="4" name="그림 3" descr="실내, 버려진, 스크린샷, 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824EE1E-2720-AE03-9E24-EA664CB1E85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8296" y="4019848"/>
            <a:ext cx="4139334" cy="2312206"/>
          </a:xfrm>
          <a:prstGeom prst="rect">
            <a:avLst/>
          </a:prstGeom>
        </p:spPr>
      </p:pic>
      <p:pic>
        <p:nvPicPr>
          <p:cNvPr id="11" name="그림 10" descr="실내, 버려진, 부식, 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10907D1-19C9-191D-5A21-B5FE1448CD0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333" y="4019848"/>
            <a:ext cx="4139334" cy="2312206"/>
          </a:xfrm>
          <a:prstGeom prst="rect">
            <a:avLst/>
          </a:prstGeom>
        </p:spPr>
      </p:pic>
      <p:pic>
        <p:nvPicPr>
          <p:cNvPr id="15" name="그림 14" descr="실내, 스크린샷, 버려진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EA1880D-B873-23BA-1D1D-3676E2A5463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53419" y="4017912"/>
            <a:ext cx="4139334" cy="2312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04143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06CA5E-ABE9-2201-31A9-763517594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1C16A2-059C-7A4C-D7B3-962284D0D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끝</a:t>
            </a:r>
          </a:p>
        </p:txBody>
      </p:sp>
    </p:spTree>
    <p:extLst>
      <p:ext uri="{BB962C8B-B14F-4D97-AF65-F5344CB8AC3E}">
        <p14:creationId xmlns:p14="http://schemas.microsoft.com/office/powerpoint/2010/main" val="754645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D58CAA-99B8-5783-E2AA-12C84391C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549AD2D-620A-3E5C-23AF-F6158E905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102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B2D487-DC00-143D-66B4-6702393E5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B5F0ECA-A3B3-6939-7B0C-0B3110705D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연구과제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A712C2A-EB2A-D018-5D5A-E03CC7A11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801350" cy="4351338"/>
          </a:xfrm>
        </p:spPr>
        <p:txBody>
          <a:bodyPr/>
          <a:lstStyle/>
          <a:p>
            <a:pPr marL="0" indent="0">
              <a:buNone/>
            </a:pPr>
            <a:r>
              <a:rPr lang="ko-KR" altLang="en-US"/>
              <a:t>실시간 오브젝트 파라미터 변경</a:t>
            </a:r>
            <a:endParaRPr lang="en-US" altLang="ko-KR"/>
          </a:p>
          <a:p>
            <a:pPr marL="0" indent="0">
              <a:buNone/>
            </a:pPr>
            <a:r>
              <a:rPr lang="ko-KR" altLang="en-US" sz="1800"/>
              <a:t>플레이어의 조작에 따라 오브젝트의 텍스처뿐만 아니라 질량</a:t>
            </a:r>
            <a:r>
              <a:rPr lang="en-US" altLang="ko-KR" sz="1800"/>
              <a:t>, </a:t>
            </a:r>
            <a:r>
              <a:rPr lang="ko-KR" altLang="en-US" sz="1800"/>
              <a:t>마찰력</a:t>
            </a:r>
            <a:r>
              <a:rPr lang="en-US" altLang="ko-KR" sz="1800"/>
              <a:t>, </a:t>
            </a:r>
            <a:r>
              <a:rPr lang="ko-KR" altLang="en-US" sz="1800"/>
              <a:t>탄성 등 파라미터의 변경을</a:t>
            </a:r>
            <a:endParaRPr lang="en-US" altLang="ko-KR" sz="1800"/>
          </a:p>
          <a:p>
            <a:pPr marL="0" indent="0">
              <a:buNone/>
            </a:pPr>
            <a:r>
              <a:rPr lang="ko-KR" altLang="en-US" sz="1800"/>
              <a:t>하드코딩이 아닌 데이터 테이블을 만들어 효율적인 관리 및 오브젝트의 자유로운 변환 가능성 추구</a:t>
            </a:r>
            <a:endParaRPr lang="en-US" altLang="ko-KR" sz="1800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/>
              <a:t>유체 시뮬레이션</a:t>
            </a:r>
            <a:endParaRPr lang="en-US" altLang="ko-KR"/>
          </a:p>
          <a:p>
            <a:pPr marL="0" indent="0">
              <a:buNone/>
            </a:pPr>
            <a:r>
              <a:rPr lang="ko-KR" altLang="en-US" sz="1800"/>
              <a:t>일반적인 자연스러운 유체 표현이 아닌</a:t>
            </a:r>
            <a:endParaRPr lang="en-US" altLang="ko-KR" sz="180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/>
              <a:t>액체의 자연스러운 흡수</a:t>
            </a:r>
            <a:r>
              <a:rPr lang="en-US" altLang="ko-KR" sz="1800"/>
              <a:t>, </a:t>
            </a:r>
            <a:r>
              <a:rPr lang="ko-KR" altLang="en-US" sz="1800"/>
              <a:t>방출뿐만 아니라</a:t>
            </a:r>
            <a:r>
              <a:rPr lang="en-US" altLang="ko-KR" sz="1800"/>
              <a:t>,</a:t>
            </a:r>
            <a:r>
              <a:rPr lang="ko-KR" altLang="en-US" sz="1800"/>
              <a:t> 응집하며 서서히 블록의 형태를 갖추는 과정과 액체가</a:t>
            </a:r>
            <a:endParaRPr lang="en-US" altLang="ko-KR" sz="1800"/>
          </a:p>
          <a:p>
            <a:pPr marL="0" indent="0">
              <a:lnSpc>
                <a:spcPct val="100000"/>
              </a:lnSpc>
              <a:buNone/>
            </a:pPr>
            <a:r>
              <a:rPr lang="ko-KR" altLang="en-US" sz="1800"/>
              <a:t>고체로 변형되는 모습을 표현하고자 함</a:t>
            </a:r>
          </a:p>
        </p:txBody>
      </p:sp>
    </p:spTree>
    <p:extLst>
      <p:ext uri="{BB962C8B-B14F-4D97-AF65-F5344CB8AC3E}">
        <p14:creationId xmlns:p14="http://schemas.microsoft.com/office/powerpoint/2010/main" val="9160370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43E181-DD35-D915-A273-1A9EBEAE6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1B663B-7B6C-BFD3-5678-543D17CA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팀원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FAC3116-DEA9-627C-598C-B87AC74567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송형규 </a:t>
            </a:r>
            <a:r>
              <a:rPr lang="en-US" altLang="ko-KR"/>
              <a:t>–</a:t>
            </a:r>
            <a:r>
              <a:rPr lang="ko-KR" altLang="en-US"/>
              <a:t> 기획 및 모델링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/>
              <a:t>신성재 </a:t>
            </a:r>
            <a:r>
              <a:rPr lang="en-US" altLang="ko-KR"/>
              <a:t>- </a:t>
            </a:r>
            <a:r>
              <a:rPr lang="ko-KR" altLang="en-US"/>
              <a:t>클라이언트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38008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2EE5DA-729A-F150-D6D7-99D6C2F0E0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9187B1-68E5-2191-F863-21A89173F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소개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4A8EF7-143B-6033-EBE6-72FAE0CCB9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에테르를 이용하여 상황에 맞는 형태의 오브젝트를 만들거나</a:t>
            </a:r>
            <a:endParaRPr lang="en-US" altLang="ko-KR"/>
          </a:p>
          <a:p>
            <a:pPr marL="0" indent="0">
              <a:buNone/>
            </a:pPr>
            <a:r>
              <a:rPr lang="ko-KR" altLang="en-US"/>
              <a:t>오브젝트의 원소를 변경하여 실험을 진행하는 게임</a:t>
            </a:r>
          </a:p>
        </p:txBody>
      </p: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E882F85D-22DA-D489-0292-EE999B134E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1266165"/>
              </p:ext>
            </p:extLst>
          </p:nvPr>
        </p:nvGraphicFramePr>
        <p:xfrm>
          <a:off x="2032000" y="3592074"/>
          <a:ext cx="8128000" cy="19142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3530">
                  <a:extLst>
                    <a:ext uri="{9D8B030D-6E8A-4147-A177-3AD203B41FA5}">
                      <a16:colId xmlns:a16="http://schemas.microsoft.com/office/drawing/2014/main" val="741444588"/>
                    </a:ext>
                  </a:extLst>
                </a:gridCol>
                <a:gridCol w="6164470">
                  <a:extLst>
                    <a:ext uri="{9D8B030D-6E8A-4147-A177-3AD203B41FA5}">
                      <a16:colId xmlns:a16="http://schemas.microsoft.com/office/drawing/2014/main" val="2308257290"/>
                    </a:ext>
                  </a:extLst>
                </a:gridCol>
              </a:tblGrid>
              <a:tr h="47855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solidFill>
                            <a:sysClr val="windowText" lastClr="000000"/>
                          </a:solidFill>
                        </a:rPr>
                        <a:t>게임 이름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solidFill>
                            <a:sysClr val="windowText" lastClr="000000"/>
                          </a:solidFill>
                        </a:rPr>
                        <a:t>프로젝트 에테르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7082469"/>
                  </a:ext>
                </a:extLst>
              </a:tr>
              <a:tr h="47855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solidFill>
                            <a:sysClr val="windowText" lastClr="000000"/>
                          </a:solidFill>
                        </a:rPr>
                        <a:t>인원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1 </a:t>
                      </a:r>
                      <a:r>
                        <a:rPr lang="ko-KR" altLang="en-US">
                          <a:solidFill>
                            <a:sysClr val="windowText" lastClr="000000"/>
                          </a:solidFill>
                        </a:rPr>
                        <a:t>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1028450"/>
                  </a:ext>
                </a:extLst>
              </a:tr>
              <a:tr h="47855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solidFill>
                            <a:sysClr val="windowText" lastClr="000000"/>
                          </a:solidFill>
                        </a:rPr>
                        <a:t>예상 플레이 타임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7 ~ 20</a:t>
                      </a:r>
                      <a:r>
                        <a:rPr lang="ko-KR" altLang="en-US">
                          <a:solidFill>
                            <a:sysClr val="windowText" lastClr="000000"/>
                          </a:solidFill>
                        </a:rPr>
                        <a:t>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5407334"/>
                  </a:ext>
                </a:extLst>
              </a:tr>
              <a:tr h="478551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>
                          <a:solidFill>
                            <a:sysClr val="windowText" lastClr="000000"/>
                          </a:solidFill>
                        </a:rPr>
                        <a:t>태그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1</a:t>
                      </a:r>
                      <a:r>
                        <a:rPr lang="ko-KR" altLang="en-US">
                          <a:solidFill>
                            <a:sysClr val="windowText" lastClr="000000"/>
                          </a:solidFill>
                        </a:rPr>
                        <a:t>인칭</a:t>
                      </a:r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, </a:t>
                      </a:r>
                      <a:r>
                        <a:rPr lang="ko-KR" altLang="en-US">
                          <a:solidFill>
                            <a:sysClr val="windowText" lastClr="000000"/>
                          </a:solidFill>
                        </a:rPr>
                        <a:t>싱글플레이</a:t>
                      </a:r>
                      <a:r>
                        <a:rPr lang="en-US" altLang="ko-KR">
                          <a:solidFill>
                            <a:sysClr val="windowText" lastClr="000000"/>
                          </a:solidFill>
                        </a:rPr>
                        <a:t>, 3D, </a:t>
                      </a:r>
                      <a:r>
                        <a:rPr lang="ko-KR" altLang="en-US">
                          <a:solidFill>
                            <a:sysClr val="windowText" lastClr="000000"/>
                          </a:solidFill>
                        </a:rPr>
                        <a:t>퍼즐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6663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23770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CF8ADD-9C2E-04DA-9C3E-7766D29EDE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A791CB-EA3C-8DBE-CED6-382A59C8E6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0EB768E-0ACE-05BD-4EB5-644FC85FC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ko-KR" altLang="en-US"/>
              <a:t>평소에는 액체상태이나 어떠한 형태든 될 수 있고</a:t>
            </a:r>
            <a:r>
              <a:rPr lang="en-US" altLang="ko-KR"/>
              <a:t>, </a:t>
            </a:r>
            <a:r>
              <a:rPr lang="ko-KR" altLang="en-US"/>
              <a:t>어떤 원소든 될 수 있는 </a:t>
            </a:r>
            <a:r>
              <a:rPr lang="ko-KR" altLang="en-US" b="1">
                <a:solidFill>
                  <a:srgbClr val="00B050"/>
                </a:solidFill>
              </a:rPr>
              <a:t>에테르</a:t>
            </a:r>
            <a:r>
              <a:rPr lang="ko-KR" altLang="en-US"/>
              <a:t>라는 만능 물질을 발견하여 플레이어는</a:t>
            </a:r>
            <a:endParaRPr lang="en-US" altLang="ko-KR"/>
          </a:p>
          <a:p>
            <a:pPr marL="0" indent="0">
              <a:buNone/>
            </a:pPr>
            <a:r>
              <a:rPr lang="ko-KR" altLang="en-US"/>
              <a:t>이에 대한 실험을 진행하고자 함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530182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D1C696-AC96-B674-C64E-C90A751040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48B7E1-0E75-323D-2770-2618A39A6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조작법</a:t>
            </a:r>
          </a:p>
        </p:txBody>
      </p:sp>
      <p:pic>
        <p:nvPicPr>
          <p:cNvPr id="5" name="내용 개체 틀 4" descr="키보드, 사무 장비, 입력 장치, 컴퓨터 키보드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8E9E1DF-832C-81FA-4C22-9700555E94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904" y="2580418"/>
            <a:ext cx="8021546" cy="2406463"/>
          </a:xfrm>
        </p:spPr>
      </p:pic>
      <p:pic>
        <p:nvPicPr>
          <p:cNvPr id="7" name="그림 6" descr="블랙, 어둠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6B044A9-B00C-9D18-034F-F30EA17129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382" y="2156791"/>
            <a:ext cx="3253718" cy="3253718"/>
          </a:xfrm>
          <a:prstGeom prst="rect">
            <a:avLst/>
          </a:prstGeom>
        </p:spPr>
      </p:pic>
      <p:sp>
        <p:nvSpPr>
          <p:cNvPr id="8" name="순서도: 처리 7">
            <a:extLst>
              <a:ext uri="{FF2B5EF4-FFF2-40B4-BE49-F238E27FC236}">
                <a16:creationId xmlns:a16="http://schemas.microsoft.com/office/drawing/2014/main" id="{36B49580-AAB6-140B-AB6C-073B52F8CC75}"/>
              </a:ext>
            </a:extLst>
          </p:cNvPr>
          <p:cNvSpPr/>
          <p:nvPr/>
        </p:nvSpPr>
        <p:spPr>
          <a:xfrm>
            <a:off x="1500809" y="3518452"/>
            <a:ext cx="357808" cy="347870"/>
          </a:xfrm>
          <a:prstGeom prst="flowChartProcess">
            <a:avLst/>
          </a:prstGeom>
          <a:solidFill>
            <a:srgbClr val="00B0F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9" name="순서도: 처리 8">
            <a:extLst>
              <a:ext uri="{FF2B5EF4-FFF2-40B4-BE49-F238E27FC236}">
                <a16:creationId xmlns:a16="http://schemas.microsoft.com/office/drawing/2014/main" id="{D9CFA6C8-1F97-711C-C0D0-5E0805147955}"/>
              </a:ext>
            </a:extLst>
          </p:cNvPr>
          <p:cNvSpPr/>
          <p:nvPr/>
        </p:nvSpPr>
        <p:spPr>
          <a:xfrm>
            <a:off x="1237756" y="3866322"/>
            <a:ext cx="1048244" cy="347870"/>
          </a:xfrm>
          <a:prstGeom prst="flowChartProcess">
            <a:avLst/>
          </a:prstGeom>
          <a:solidFill>
            <a:srgbClr val="00B0F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2" name="순서도: 처리 11">
            <a:extLst>
              <a:ext uri="{FF2B5EF4-FFF2-40B4-BE49-F238E27FC236}">
                <a16:creationId xmlns:a16="http://schemas.microsoft.com/office/drawing/2014/main" id="{3D4C38DE-65A1-7B4A-E89E-88E5FF61AF7F}"/>
              </a:ext>
            </a:extLst>
          </p:cNvPr>
          <p:cNvSpPr/>
          <p:nvPr/>
        </p:nvSpPr>
        <p:spPr>
          <a:xfrm>
            <a:off x="1143001" y="3518452"/>
            <a:ext cx="357808" cy="347870"/>
          </a:xfrm>
          <a:prstGeom prst="flowChartProcess">
            <a:avLst/>
          </a:prstGeom>
          <a:solidFill>
            <a:srgbClr val="FFFF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517FE0DB-42F0-520F-CF4A-393BA7E2A878}"/>
              </a:ext>
            </a:extLst>
          </p:cNvPr>
          <p:cNvSpPr/>
          <p:nvPr/>
        </p:nvSpPr>
        <p:spPr>
          <a:xfrm>
            <a:off x="1863587" y="3518452"/>
            <a:ext cx="357808" cy="347870"/>
          </a:xfrm>
          <a:prstGeom prst="flowChartProcess">
            <a:avLst/>
          </a:prstGeom>
          <a:solidFill>
            <a:srgbClr val="92D05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18" name="순서도: 처리 17">
            <a:extLst>
              <a:ext uri="{FF2B5EF4-FFF2-40B4-BE49-F238E27FC236}">
                <a16:creationId xmlns:a16="http://schemas.microsoft.com/office/drawing/2014/main" id="{41EB65AE-ECF0-A955-8F86-1725BD45847B}"/>
              </a:ext>
            </a:extLst>
          </p:cNvPr>
          <p:cNvSpPr/>
          <p:nvPr/>
        </p:nvSpPr>
        <p:spPr>
          <a:xfrm>
            <a:off x="2216425" y="3518452"/>
            <a:ext cx="357808" cy="347870"/>
          </a:xfrm>
          <a:prstGeom prst="flowChartProcess">
            <a:avLst/>
          </a:prstGeom>
          <a:solidFill>
            <a:srgbClr val="FF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21" name="순서도: 처리 20">
            <a:extLst>
              <a:ext uri="{FF2B5EF4-FFF2-40B4-BE49-F238E27FC236}">
                <a16:creationId xmlns:a16="http://schemas.microsoft.com/office/drawing/2014/main" id="{992A9F8E-A9C1-855A-D90D-8FDDFD3C9104}"/>
              </a:ext>
            </a:extLst>
          </p:cNvPr>
          <p:cNvSpPr/>
          <p:nvPr/>
        </p:nvSpPr>
        <p:spPr>
          <a:xfrm>
            <a:off x="2300906" y="3866322"/>
            <a:ext cx="357808" cy="347870"/>
          </a:xfrm>
          <a:prstGeom prst="flowChartProcess">
            <a:avLst/>
          </a:prstGeom>
          <a:solidFill>
            <a:srgbClr val="7030A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24" name="순서도: 처리 23">
            <a:extLst>
              <a:ext uri="{FF2B5EF4-FFF2-40B4-BE49-F238E27FC236}">
                <a16:creationId xmlns:a16="http://schemas.microsoft.com/office/drawing/2014/main" id="{5FCD91E0-B286-4A4F-D005-600F0FA28B9A}"/>
              </a:ext>
            </a:extLst>
          </p:cNvPr>
          <p:cNvSpPr/>
          <p:nvPr/>
        </p:nvSpPr>
        <p:spPr>
          <a:xfrm>
            <a:off x="9372601" y="2004318"/>
            <a:ext cx="864704" cy="1598617"/>
          </a:xfrm>
          <a:prstGeom prst="flowChartProcess">
            <a:avLst/>
          </a:prstGeom>
          <a:solidFill>
            <a:srgbClr val="FF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3E7C9A-98E5-F26A-E688-F1BAEE0670BC}"/>
              </a:ext>
            </a:extLst>
          </p:cNvPr>
          <p:cNvSpPr txBox="1"/>
          <p:nvPr/>
        </p:nvSpPr>
        <p:spPr>
          <a:xfrm>
            <a:off x="7225748" y="960603"/>
            <a:ext cx="2146853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/>
              <a:t>에테르 발사</a:t>
            </a:r>
            <a:endParaRPr lang="en-US" altLang="ko-KR"/>
          </a:p>
          <a:p>
            <a:r>
              <a:rPr lang="en-US" altLang="ko-KR"/>
              <a:t>/ </a:t>
            </a:r>
            <a:r>
              <a:rPr lang="ko-KR" altLang="en-US"/>
              <a:t>머티리얼 건 발사</a:t>
            </a:r>
          </a:p>
        </p:txBody>
      </p: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D8F420C4-4067-73B8-A7D0-C1A0B6D0413A}"/>
              </a:ext>
            </a:extLst>
          </p:cNvPr>
          <p:cNvCxnSpPr>
            <a:cxnSpLocks/>
            <a:stCxn id="25" idx="2"/>
            <a:endCxn id="24" idx="0"/>
          </p:cNvCxnSpPr>
          <p:nvPr/>
        </p:nvCxnSpPr>
        <p:spPr>
          <a:xfrm rot="16200000" flipH="1">
            <a:off x="8853372" y="1052737"/>
            <a:ext cx="397384" cy="1505778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D53E4DBC-AA0F-B78A-0500-4964C1770156}"/>
              </a:ext>
            </a:extLst>
          </p:cNvPr>
          <p:cNvSpPr txBox="1"/>
          <p:nvPr/>
        </p:nvSpPr>
        <p:spPr>
          <a:xfrm>
            <a:off x="9691480" y="968084"/>
            <a:ext cx="187849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/>
              <a:t>에테르 흡수</a:t>
            </a:r>
            <a:endParaRPr lang="en-US" altLang="ko-KR"/>
          </a:p>
          <a:p>
            <a:r>
              <a:rPr lang="en-US" altLang="ko-KR"/>
              <a:t>/ </a:t>
            </a:r>
            <a:r>
              <a:rPr lang="ko-KR" altLang="en-US"/>
              <a:t>없음</a:t>
            </a:r>
          </a:p>
        </p:txBody>
      </p: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CD168751-12A9-6683-BF69-C5D9F65CBE65}"/>
              </a:ext>
            </a:extLst>
          </p:cNvPr>
          <p:cNvCxnSpPr>
            <a:cxnSpLocks/>
            <a:stCxn id="28" idx="2"/>
            <a:endCxn id="30" idx="0"/>
          </p:cNvCxnSpPr>
          <p:nvPr/>
        </p:nvCxnSpPr>
        <p:spPr>
          <a:xfrm rot="16200000" flipH="1">
            <a:off x="10644970" y="1600172"/>
            <a:ext cx="389903" cy="418387"/>
          </a:xfrm>
          <a:prstGeom prst="bentConnector3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순서도: 처리 29">
            <a:extLst>
              <a:ext uri="{FF2B5EF4-FFF2-40B4-BE49-F238E27FC236}">
                <a16:creationId xmlns:a16="http://schemas.microsoft.com/office/drawing/2014/main" id="{1F9BF626-84A0-C6D0-5C6F-930732AA0248}"/>
              </a:ext>
            </a:extLst>
          </p:cNvPr>
          <p:cNvSpPr/>
          <p:nvPr/>
        </p:nvSpPr>
        <p:spPr>
          <a:xfrm>
            <a:off x="10566951" y="2004318"/>
            <a:ext cx="964327" cy="1598617"/>
          </a:xfrm>
          <a:prstGeom prst="flowChartProcess">
            <a:avLst/>
          </a:prstGeom>
          <a:solidFill>
            <a:srgbClr val="FF0000">
              <a:alpha val="25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ysClr val="windowText" lastClr="000000"/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97E0307-437A-AFBA-5DC0-DCD1A14A5EE6}"/>
              </a:ext>
            </a:extLst>
          </p:cNvPr>
          <p:cNvSpPr txBox="1"/>
          <p:nvPr/>
        </p:nvSpPr>
        <p:spPr>
          <a:xfrm>
            <a:off x="337929" y="6123543"/>
            <a:ext cx="1685843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/>
              <a:t>플레이어 이동</a:t>
            </a:r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D11A1340-F340-AA61-5847-BE751B8CC9E9}"/>
              </a:ext>
            </a:extLst>
          </p:cNvPr>
          <p:cNvCxnSpPr>
            <a:cxnSpLocks/>
            <a:stCxn id="36" idx="0"/>
            <a:endCxn id="9" idx="2"/>
          </p:cNvCxnSpPr>
          <p:nvPr/>
        </p:nvCxnSpPr>
        <p:spPr>
          <a:xfrm rot="5400000" flipH="1" flipV="1">
            <a:off x="516689" y="4878355"/>
            <a:ext cx="1909351" cy="58102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A6783D7D-088B-7730-7774-496F51F00595}"/>
              </a:ext>
            </a:extLst>
          </p:cNvPr>
          <p:cNvSpPr txBox="1"/>
          <p:nvPr/>
        </p:nvSpPr>
        <p:spPr>
          <a:xfrm>
            <a:off x="2549053" y="5555583"/>
            <a:ext cx="116818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/>
              <a:t>상호작용</a:t>
            </a:r>
          </a:p>
        </p:txBody>
      </p:sp>
      <p:cxnSp>
        <p:nvCxnSpPr>
          <p:cNvPr id="44" name="연결선: 꺾임 43">
            <a:extLst>
              <a:ext uri="{FF2B5EF4-FFF2-40B4-BE49-F238E27FC236}">
                <a16:creationId xmlns:a16="http://schemas.microsoft.com/office/drawing/2014/main" id="{842B13B5-55A5-80B2-1974-2C36E8269B6F}"/>
              </a:ext>
            </a:extLst>
          </p:cNvPr>
          <p:cNvCxnSpPr>
            <a:cxnSpLocks/>
            <a:stCxn id="43" idx="0"/>
            <a:endCxn id="21" idx="2"/>
          </p:cNvCxnSpPr>
          <p:nvPr/>
        </p:nvCxnSpPr>
        <p:spPr>
          <a:xfrm rot="16200000" flipV="1">
            <a:off x="2135782" y="4558221"/>
            <a:ext cx="1341391" cy="65333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02361E0D-3B1F-DB9E-DF6B-A53DEEF11A96}"/>
              </a:ext>
            </a:extLst>
          </p:cNvPr>
          <p:cNvSpPr txBox="1"/>
          <p:nvPr/>
        </p:nvSpPr>
        <p:spPr>
          <a:xfrm>
            <a:off x="4764488" y="2004317"/>
            <a:ext cx="18784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/>
              <a:t>청사진 설치</a:t>
            </a:r>
          </a:p>
        </p:txBody>
      </p:sp>
      <p:cxnSp>
        <p:nvCxnSpPr>
          <p:cNvPr id="47" name="연결선: 꺾임 46">
            <a:extLst>
              <a:ext uri="{FF2B5EF4-FFF2-40B4-BE49-F238E27FC236}">
                <a16:creationId xmlns:a16="http://schemas.microsoft.com/office/drawing/2014/main" id="{1FB3C172-29C1-2F29-FA68-6861687E4017}"/>
              </a:ext>
            </a:extLst>
          </p:cNvPr>
          <p:cNvCxnSpPr>
            <a:cxnSpLocks/>
            <a:stCxn id="46" idx="2"/>
            <a:endCxn id="18" idx="0"/>
          </p:cNvCxnSpPr>
          <p:nvPr/>
        </p:nvCxnSpPr>
        <p:spPr>
          <a:xfrm rot="5400000">
            <a:off x="3477132" y="1291847"/>
            <a:ext cx="1144803" cy="3308407"/>
          </a:xfrm>
          <a:prstGeom prst="bentConnector3">
            <a:avLst>
              <a:gd name="adj1" fmla="val 66496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D690265D-3659-62DA-3B3A-D3B4EB8A23B9}"/>
              </a:ext>
            </a:extLst>
          </p:cNvPr>
          <p:cNvSpPr txBox="1"/>
          <p:nvPr/>
        </p:nvSpPr>
        <p:spPr>
          <a:xfrm>
            <a:off x="2680464" y="1805626"/>
            <a:ext cx="1878496" cy="64633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/>
              <a:t>도형 변경</a:t>
            </a:r>
            <a:endParaRPr lang="en-US" altLang="ko-KR"/>
          </a:p>
          <a:p>
            <a:r>
              <a:rPr lang="en-US" altLang="ko-KR"/>
              <a:t>/ </a:t>
            </a:r>
            <a:r>
              <a:rPr lang="ko-KR" altLang="en-US"/>
              <a:t>머리티얼 변경</a:t>
            </a:r>
          </a:p>
        </p:txBody>
      </p:sp>
      <p:cxnSp>
        <p:nvCxnSpPr>
          <p:cNvPr id="51" name="연결선: 꺾임 50">
            <a:extLst>
              <a:ext uri="{FF2B5EF4-FFF2-40B4-BE49-F238E27FC236}">
                <a16:creationId xmlns:a16="http://schemas.microsoft.com/office/drawing/2014/main" id="{45F24766-DA4A-1961-D199-E8A71C15AD55}"/>
              </a:ext>
            </a:extLst>
          </p:cNvPr>
          <p:cNvCxnSpPr>
            <a:cxnSpLocks/>
            <a:stCxn id="50" idx="2"/>
            <a:endCxn id="15" idx="0"/>
          </p:cNvCxnSpPr>
          <p:nvPr/>
        </p:nvCxnSpPr>
        <p:spPr>
          <a:xfrm rot="5400000">
            <a:off x="2297855" y="2196594"/>
            <a:ext cx="1066495" cy="157722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1E83E42D-B2FB-1124-9E85-AC854E8C1877}"/>
              </a:ext>
            </a:extLst>
          </p:cNvPr>
          <p:cNvSpPr txBox="1"/>
          <p:nvPr/>
        </p:nvSpPr>
        <p:spPr>
          <a:xfrm>
            <a:off x="145276" y="1835270"/>
            <a:ext cx="1878496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/>
              <a:t>도구 변경</a:t>
            </a:r>
          </a:p>
        </p:txBody>
      </p:sp>
      <p:cxnSp>
        <p:nvCxnSpPr>
          <p:cNvPr id="59" name="연결선: 꺾임 58">
            <a:extLst>
              <a:ext uri="{FF2B5EF4-FFF2-40B4-BE49-F238E27FC236}">
                <a16:creationId xmlns:a16="http://schemas.microsoft.com/office/drawing/2014/main" id="{B2628EAC-00E4-FFA2-DE93-B0C666C92749}"/>
              </a:ext>
            </a:extLst>
          </p:cNvPr>
          <p:cNvCxnSpPr>
            <a:cxnSpLocks/>
            <a:stCxn id="58" idx="2"/>
            <a:endCxn id="12" idx="0"/>
          </p:cNvCxnSpPr>
          <p:nvPr/>
        </p:nvCxnSpPr>
        <p:spPr>
          <a:xfrm rot="16200000" flipH="1">
            <a:off x="546289" y="2742836"/>
            <a:ext cx="1313850" cy="237381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5964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F028B3-EA5A-106E-0F91-BEA855359F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20E135-5EC2-19E6-7398-389D7AD679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플레이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AE5A7C6-B2DF-C966-BD0D-7B67CDB8AF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66591" y="1181098"/>
            <a:ext cx="7825409" cy="4351338"/>
          </a:xfrm>
        </p:spPr>
        <p:txBody>
          <a:bodyPr/>
          <a:lstStyle/>
          <a:p>
            <a:r>
              <a:rPr lang="ko-KR" altLang="en-US"/>
              <a:t>캐릭터</a:t>
            </a:r>
            <a:endParaRPr lang="en-US" altLang="ko-KR"/>
          </a:p>
          <a:p>
            <a:pPr marL="0" indent="0">
              <a:buNone/>
            </a:pPr>
            <a:r>
              <a:rPr lang="ko-KR" altLang="en-US"/>
              <a:t>루이지 맨션의 루이지처럼 청소기 같은 도구를</a:t>
            </a:r>
            <a:endParaRPr lang="en-US" altLang="ko-KR"/>
          </a:p>
          <a:p>
            <a:pPr marL="0" indent="0">
              <a:buNone/>
            </a:pPr>
            <a:r>
              <a:rPr lang="ko-KR" altLang="en-US"/>
              <a:t>들고 있으며 이 도구를 통해 에테르를 흡수</a:t>
            </a:r>
            <a:r>
              <a:rPr lang="en-US" altLang="ko-KR"/>
              <a:t> </a:t>
            </a:r>
            <a:r>
              <a:rPr lang="ko-KR" altLang="en-US"/>
              <a:t>또는</a:t>
            </a:r>
            <a:endParaRPr lang="en-US" altLang="ko-KR"/>
          </a:p>
          <a:p>
            <a:pPr marL="0" indent="0">
              <a:buNone/>
            </a:pPr>
            <a:r>
              <a:rPr lang="ko-KR" altLang="en-US"/>
              <a:t>방출 가능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/>
              <a:t>캐릭터 디자인은 좌측의 이미지 같은</a:t>
            </a:r>
            <a:endParaRPr lang="en-US" altLang="ko-KR"/>
          </a:p>
          <a:p>
            <a:pPr marL="0" indent="0">
              <a:buNone/>
            </a:pPr>
            <a:r>
              <a:rPr lang="ko-KR" altLang="en-US"/>
              <a:t>우주복 느낌</a:t>
            </a:r>
          </a:p>
        </p:txBody>
      </p:sp>
      <p:pic>
        <p:nvPicPr>
          <p:cNvPr id="6" name="그림 5" descr="장난감, 만화 영화, 액션 피겨, 피규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C020327-66A4-4C34-C4CD-7CD2798287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2447" y="1544235"/>
            <a:ext cx="2526747" cy="2842590"/>
          </a:xfrm>
          <a:prstGeom prst="rect">
            <a:avLst/>
          </a:prstGeom>
        </p:spPr>
      </p:pic>
      <p:pic>
        <p:nvPicPr>
          <p:cNvPr id="8" name="그림 7" descr="신발류, 벽, 만화 영화, 실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ABE3753-940A-C516-9C2F-9FF2901E37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78" y="4468196"/>
            <a:ext cx="4015409" cy="2128481"/>
          </a:xfrm>
          <a:prstGeom prst="rect">
            <a:avLst/>
          </a:prstGeom>
        </p:spPr>
      </p:pic>
      <p:pic>
        <p:nvPicPr>
          <p:cNvPr id="10" name="그림 9" descr="장난감, 만화 영화, 액션 피겨, 애니메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7992C1D-B97D-0207-927C-7552FAACF7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099"/>
          <a:stretch>
            <a:fillRect/>
          </a:stretch>
        </p:blipFill>
        <p:spPr>
          <a:xfrm>
            <a:off x="152812" y="1717630"/>
            <a:ext cx="2152237" cy="266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6358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9F7933-0B87-AE33-12B6-861CD4020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9AF359B-2CDA-34A2-2176-03BECF6C51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게임 플레이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6118FB-5042-7B94-B28E-7A995E51B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59087" y="1690688"/>
            <a:ext cx="10515600" cy="4351338"/>
          </a:xfrm>
        </p:spPr>
        <p:txBody>
          <a:bodyPr/>
          <a:lstStyle/>
          <a:p>
            <a:r>
              <a:rPr lang="ko-KR" altLang="en-US"/>
              <a:t>도구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/>
              <a:t>청소기 </a:t>
            </a:r>
            <a:r>
              <a:rPr lang="en-US" altLang="ko-KR"/>
              <a:t>– </a:t>
            </a:r>
            <a:r>
              <a:rPr lang="ko-KR" altLang="en-US"/>
              <a:t>에테르를 흡수 또는 방출 가능</a:t>
            </a: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endParaRPr lang="en-US" altLang="ko-KR"/>
          </a:p>
          <a:p>
            <a:pPr marL="0" indent="0">
              <a:buNone/>
            </a:pPr>
            <a:r>
              <a:rPr lang="ko-KR" altLang="en-US"/>
              <a:t>머티리얼 변환기 </a:t>
            </a:r>
            <a:r>
              <a:rPr lang="en-US" altLang="ko-KR"/>
              <a:t>– </a:t>
            </a:r>
            <a:r>
              <a:rPr lang="ko-KR" altLang="en-US"/>
              <a:t>머티리얼을 정하고 발사하여</a:t>
            </a:r>
            <a:endParaRPr lang="en-US" altLang="ko-KR"/>
          </a:p>
          <a:p>
            <a:pPr marL="0" indent="0">
              <a:buNone/>
            </a:pPr>
            <a:r>
              <a:rPr lang="ko-KR" altLang="en-US"/>
              <a:t>오브젝트의</a:t>
            </a:r>
            <a:r>
              <a:rPr lang="en-US" altLang="ko-KR"/>
              <a:t> </a:t>
            </a:r>
            <a:r>
              <a:rPr lang="ko-KR" altLang="en-US"/>
              <a:t>머티리얼 변환 가능</a:t>
            </a:r>
            <a:endParaRPr lang="en-US" altLang="ko-KR"/>
          </a:p>
        </p:txBody>
      </p:sp>
      <p:pic>
        <p:nvPicPr>
          <p:cNvPr id="5" name="그림 4" descr="진공, 가전용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4DBA86E-602B-7AA4-AB89-C7940BD89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827" y="1690689"/>
            <a:ext cx="1885122" cy="1885122"/>
          </a:xfrm>
          <a:prstGeom prst="rect">
            <a:avLst/>
          </a:prstGeom>
        </p:spPr>
      </p:pic>
      <p:pic>
        <p:nvPicPr>
          <p:cNvPr id="7" name="그림 6" descr="오토바이, 빛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2F7539D-13E1-07B0-610E-233C4FB20E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956" y="4500159"/>
            <a:ext cx="3339548" cy="1334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318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chemeClr val="tx1"/>
          </a:solidFill>
        </a:ln>
      </a:spPr>
      <a:bodyPr rtlCol="0" anchor="ctr"/>
      <a:lstStyle>
        <a:defPPr algn="ctr">
          <a:defRPr smtClean="0">
            <a:solidFill>
              <a:sysClr val="windowText" lastClr="000000"/>
            </a:solidFill>
          </a:defRPr>
        </a:defPPr>
      </a:lstStyle>
      <a:style>
        <a:lnRef idx="2">
          <a:schemeClr val="accent1">
            <a:shade val="15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tailEnd type="triangle"/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</TotalTime>
  <Words>473</Words>
  <Application>Microsoft Office PowerPoint</Application>
  <PresentationFormat>와이드스크린</PresentationFormat>
  <Paragraphs>177</Paragraphs>
  <Slides>17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1" baseType="lpstr">
      <vt:lpstr>Google Sans Text</vt:lpstr>
      <vt:lpstr>맑은 고딕</vt:lpstr>
      <vt:lpstr>Arial</vt:lpstr>
      <vt:lpstr>Office 테마</vt:lpstr>
      <vt:lpstr>프로젝트 에테르</vt:lpstr>
      <vt:lpstr>목차</vt:lpstr>
      <vt:lpstr>연구과제</vt:lpstr>
      <vt:lpstr>팀원</vt:lpstr>
      <vt:lpstr>게임 소개</vt:lpstr>
      <vt:lpstr>스토리</vt:lpstr>
      <vt:lpstr>조작법</vt:lpstr>
      <vt:lpstr>게임 플레이</vt:lpstr>
      <vt:lpstr>게임 플레이</vt:lpstr>
      <vt:lpstr>게임 플레이 – 오브젝트 융해</vt:lpstr>
      <vt:lpstr>게임 플레이 – 오브젝트 생성</vt:lpstr>
      <vt:lpstr>게임 플레이 – 머티리얼 변형</vt:lpstr>
      <vt:lpstr>게임 플레이</vt:lpstr>
      <vt:lpstr>게임 플레이</vt:lpstr>
      <vt:lpstr>게임 플레이</vt:lpstr>
      <vt:lpstr>PowerPoint 프레젠테이션</vt:lpstr>
      <vt:lpstr>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형규 송</dc:creator>
  <cp:lastModifiedBy>형규 송</cp:lastModifiedBy>
  <cp:revision>6</cp:revision>
  <dcterms:created xsi:type="dcterms:W3CDTF">2025-11-23T05:05:37Z</dcterms:created>
  <dcterms:modified xsi:type="dcterms:W3CDTF">2025-11-23T11:56:52Z</dcterms:modified>
</cp:coreProperties>
</file>

<file path=docProps/thumbnail.jpeg>
</file>